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3" r:id="rId15"/>
    <p:sldId id="275" r:id="rId16"/>
    <p:sldId id="276" r:id="rId17"/>
    <p:sldId id="277" r:id="rId18"/>
    <p:sldId id="279" r:id="rId19"/>
    <p:sldId id="281" r:id="rId20"/>
    <p:sldId id="282" r:id="rId21"/>
    <p:sldId id="283" r:id="rId22"/>
    <p:sldId id="284" r:id="rId23"/>
    <p:sldId id="285" r:id="rId24"/>
    <p:sldId id="286" r:id="rId25"/>
    <p:sldId id="287" r:id="rId26"/>
    <p:sldId id="289" r:id="rId27"/>
    <p:sldId id="288" r:id="rId28"/>
    <p:sldId id="290" r:id="rId29"/>
    <p:sldId id="292" r:id="rId30"/>
    <p:sldId id="293"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C76E4-AED9-0887-F944-0DCE615DD6C4}" v="1068" dt="2020-04-01T20:44:34.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75A47-4EAD-43DF-B79C-626B21FAD444}"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F06FB9A0-57C6-4CAA-AF27-EC2887827EB0}">
      <dgm:prSet/>
      <dgm:spPr/>
      <dgm:t>
        <a:bodyPr/>
        <a:lstStyle/>
        <a:p>
          <a:r>
            <a:rPr lang="en-US"/>
            <a:t>Objawy:</a:t>
          </a:r>
        </a:p>
      </dgm:t>
    </dgm:pt>
    <dgm:pt modelId="{9CAFB70C-8AE9-4270-A331-F7379EA0F350}" type="parTrans" cxnId="{DD10F38A-267C-4E59-96EE-4A6FEFC70132}">
      <dgm:prSet/>
      <dgm:spPr/>
      <dgm:t>
        <a:bodyPr/>
        <a:lstStyle/>
        <a:p>
          <a:endParaRPr lang="en-US"/>
        </a:p>
      </dgm:t>
    </dgm:pt>
    <dgm:pt modelId="{E8AC2F85-0931-4BC6-B908-325E4C081E42}" type="sibTrans" cxnId="{DD10F38A-267C-4E59-96EE-4A6FEFC70132}">
      <dgm:prSet/>
      <dgm:spPr/>
      <dgm:t>
        <a:bodyPr/>
        <a:lstStyle/>
        <a:p>
          <a:endParaRPr lang="en-US"/>
        </a:p>
      </dgm:t>
    </dgm:pt>
    <dgm:pt modelId="{B3A880D3-640C-4257-927B-6BF23126A8ED}">
      <dgm:prSet/>
      <dgm:spPr/>
      <dgm:t>
        <a:bodyPr/>
        <a:lstStyle/>
        <a:p>
          <a:r>
            <a:rPr lang="en-US"/>
            <a:t>•Dziecko nadmiernie zamartwia się mniej lub bardziej spodziewanymi wydarzeniami np.: „</a:t>
          </a:r>
          <a:r>
            <a:rPr lang="en-US" i="1"/>
            <a:t>i co to będzie, gdy (dostanę jedynkę ze sprawdzianu/ Ania się na mnie pogniewa/ mama zachoruje,/spadnie ulewny deszcz i będzie powódź, itp.</a:t>
          </a:r>
          <a:r>
            <a:rPr lang="en-US"/>
            <a:t>)”, </a:t>
          </a:r>
        </a:p>
      </dgm:t>
    </dgm:pt>
    <dgm:pt modelId="{E84D1CEE-A77C-48C7-A6BC-C4B76E45F334}" type="parTrans" cxnId="{D4294D9F-83DA-4804-8BBC-E18C9E70C27E}">
      <dgm:prSet/>
      <dgm:spPr/>
      <dgm:t>
        <a:bodyPr/>
        <a:lstStyle/>
        <a:p>
          <a:endParaRPr lang="en-US"/>
        </a:p>
      </dgm:t>
    </dgm:pt>
    <dgm:pt modelId="{CE2EC483-5F5D-4E13-AA13-41A979A1B0AC}" type="sibTrans" cxnId="{D4294D9F-83DA-4804-8BBC-E18C9E70C27E}">
      <dgm:prSet/>
      <dgm:spPr/>
      <dgm:t>
        <a:bodyPr/>
        <a:lstStyle/>
        <a:p>
          <a:endParaRPr lang="en-US"/>
        </a:p>
      </dgm:t>
    </dgm:pt>
    <dgm:pt modelId="{D4D534E6-EB4B-4464-8016-20F656FFEAD6}">
      <dgm:prSet/>
      <dgm:spPr/>
      <dgm:t>
        <a:bodyPr/>
        <a:lstStyle/>
        <a:p>
          <a:r>
            <a:rPr lang="en-US"/>
            <a:t>•Wyobraża sobie tylko negatywne scenariusze dla spodziewanych sytuacji. </a:t>
          </a:r>
        </a:p>
      </dgm:t>
    </dgm:pt>
    <dgm:pt modelId="{6A74878D-2B56-4955-A16A-E5671E019DE8}" type="parTrans" cxnId="{B2C2B0EF-9483-4F2B-BF8D-A7275B29AF93}">
      <dgm:prSet/>
      <dgm:spPr/>
      <dgm:t>
        <a:bodyPr/>
        <a:lstStyle/>
        <a:p>
          <a:endParaRPr lang="en-US"/>
        </a:p>
      </dgm:t>
    </dgm:pt>
    <dgm:pt modelId="{FEE2F2F2-8D24-4815-9528-0529B11B43C5}" type="sibTrans" cxnId="{B2C2B0EF-9483-4F2B-BF8D-A7275B29AF93}">
      <dgm:prSet/>
      <dgm:spPr/>
      <dgm:t>
        <a:bodyPr/>
        <a:lstStyle/>
        <a:p>
          <a:endParaRPr lang="en-US"/>
        </a:p>
      </dgm:t>
    </dgm:pt>
    <dgm:pt modelId="{3958D4E1-1A5B-4AFB-A384-EA32DA265484}">
      <dgm:prSet/>
      <dgm:spPr/>
      <dgm:t>
        <a:bodyPr/>
        <a:lstStyle/>
        <a:p>
          <a:r>
            <a:rPr lang="en-US"/>
            <a:t>•Często szuka pociechy i zapewnień, że jego obawy się nie sprawdzą, ale nie uspokaja się, gdy je usłyszy. </a:t>
          </a:r>
        </a:p>
      </dgm:t>
    </dgm:pt>
    <dgm:pt modelId="{39FD7C0E-1B51-4405-9BDA-9D6B50B3D00A}" type="parTrans" cxnId="{282DDBDA-B33F-4B73-BAD3-68A86D33C1E7}">
      <dgm:prSet/>
      <dgm:spPr/>
      <dgm:t>
        <a:bodyPr/>
        <a:lstStyle/>
        <a:p>
          <a:endParaRPr lang="en-US"/>
        </a:p>
      </dgm:t>
    </dgm:pt>
    <dgm:pt modelId="{1FB91757-45B8-404A-B345-D469E0C5162E}" type="sibTrans" cxnId="{282DDBDA-B33F-4B73-BAD3-68A86D33C1E7}">
      <dgm:prSet/>
      <dgm:spPr/>
      <dgm:t>
        <a:bodyPr/>
        <a:lstStyle/>
        <a:p>
          <a:endParaRPr lang="en-US"/>
        </a:p>
      </dgm:t>
    </dgm:pt>
    <dgm:pt modelId="{DE8898A1-AADD-4EF9-A156-F62EE402C7E2}">
      <dgm:prSet/>
      <dgm:spPr/>
      <dgm:t>
        <a:bodyPr/>
        <a:lstStyle/>
        <a:p>
          <a:r>
            <a:rPr lang="en-US"/>
            <a:t>•Odczuwa lęk o prawie stałym nasileniu (tak zwany lęk wolnopłynący), któremu towarzyszą: niepokój, nerwowość, rozdrażnienie. </a:t>
          </a:r>
        </a:p>
      </dgm:t>
    </dgm:pt>
    <dgm:pt modelId="{A65A3772-82AE-4DC5-A3AF-DF30E0AA62A2}" type="parTrans" cxnId="{378E6C43-5D33-401C-8F6B-C4D956E96899}">
      <dgm:prSet/>
      <dgm:spPr/>
      <dgm:t>
        <a:bodyPr/>
        <a:lstStyle/>
        <a:p>
          <a:endParaRPr lang="en-US"/>
        </a:p>
      </dgm:t>
    </dgm:pt>
    <dgm:pt modelId="{2922F1FC-53C3-4C1B-9998-CC4C16F05B9E}" type="sibTrans" cxnId="{378E6C43-5D33-401C-8F6B-C4D956E96899}">
      <dgm:prSet/>
      <dgm:spPr/>
      <dgm:t>
        <a:bodyPr/>
        <a:lstStyle/>
        <a:p>
          <a:endParaRPr lang="en-US"/>
        </a:p>
      </dgm:t>
    </dgm:pt>
    <dgm:pt modelId="{13A9428B-63F1-42AD-B065-0554033016CA}">
      <dgm:prSet/>
      <dgm:spPr/>
      <dgm:t>
        <a:bodyPr/>
        <a:lstStyle/>
        <a:p>
          <a:r>
            <a:rPr lang="en-US"/>
            <a:t>•Dziecko łatwo się męczy, odczuwa zwiększone napięcie mięśniowe (jest „spięte”), ma trudności z koncentracją i problemy ze snem.</a:t>
          </a:r>
        </a:p>
      </dgm:t>
    </dgm:pt>
    <dgm:pt modelId="{1E063642-3009-4FF6-84D4-1878EFB97C08}" type="parTrans" cxnId="{962E5F03-1B50-4611-85A7-6A412D6BACF9}">
      <dgm:prSet/>
      <dgm:spPr/>
      <dgm:t>
        <a:bodyPr/>
        <a:lstStyle/>
        <a:p>
          <a:endParaRPr lang="en-US"/>
        </a:p>
      </dgm:t>
    </dgm:pt>
    <dgm:pt modelId="{25C24754-BD8B-4578-9452-81DEAE505CB3}" type="sibTrans" cxnId="{962E5F03-1B50-4611-85A7-6A412D6BACF9}">
      <dgm:prSet/>
      <dgm:spPr/>
      <dgm:t>
        <a:bodyPr/>
        <a:lstStyle/>
        <a:p>
          <a:endParaRPr lang="en-US"/>
        </a:p>
      </dgm:t>
    </dgm:pt>
    <dgm:pt modelId="{E1391835-A0AC-4693-AF0D-50469B2CFE2F}" type="pres">
      <dgm:prSet presAssocID="{E9F75A47-4EAD-43DF-B79C-626B21FAD444}" presName="Name0" presStyleCnt="0">
        <dgm:presLayoutVars>
          <dgm:dir/>
          <dgm:resizeHandles val="exact"/>
        </dgm:presLayoutVars>
      </dgm:prSet>
      <dgm:spPr/>
    </dgm:pt>
    <dgm:pt modelId="{779757B3-6FE1-44BE-A568-A1016FC743FC}" type="pres">
      <dgm:prSet presAssocID="{F06FB9A0-57C6-4CAA-AF27-EC2887827EB0}" presName="node" presStyleLbl="node1" presStyleIdx="0" presStyleCnt="6">
        <dgm:presLayoutVars>
          <dgm:bulletEnabled val="1"/>
        </dgm:presLayoutVars>
      </dgm:prSet>
      <dgm:spPr/>
    </dgm:pt>
    <dgm:pt modelId="{329DD5A6-7A6F-4170-B163-ADF7F6C07ABF}" type="pres">
      <dgm:prSet presAssocID="{E8AC2F85-0931-4BC6-B908-325E4C081E42}" presName="sibTrans" presStyleLbl="sibTrans1D1" presStyleIdx="0" presStyleCnt="5"/>
      <dgm:spPr/>
    </dgm:pt>
    <dgm:pt modelId="{5C0D7AEB-F9A3-43F2-887B-997C979F3B1B}" type="pres">
      <dgm:prSet presAssocID="{E8AC2F85-0931-4BC6-B908-325E4C081E42}" presName="connectorText" presStyleLbl="sibTrans1D1" presStyleIdx="0" presStyleCnt="5"/>
      <dgm:spPr/>
    </dgm:pt>
    <dgm:pt modelId="{81B5133E-D1B9-420D-A575-EA629A7E8E22}" type="pres">
      <dgm:prSet presAssocID="{B3A880D3-640C-4257-927B-6BF23126A8ED}" presName="node" presStyleLbl="node1" presStyleIdx="1" presStyleCnt="6">
        <dgm:presLayoutVars>
          <dgm:bulletEnabled val="1"/>
        </dgm:presLayoutVars>
      </dgm:prSet>
      <dgm:spPr/>
    </dgm:pt>
    <dgm:pt modelId="{E4FB55F7-A080-463D-B25B-6CB7A2020A56}" type="pres">
      <dgm:prSet presAssocID="{CE2EC483-5F5D-4E13-AA13-41A979A1B0AC}" presName="sibTrans" presStyleLbl="sibTrans1D1" presStyleIdx="1" presStyleCnt="5"/>
      <dgm:spPr/>
    </dgm:pt>
    <dgm:pt modelId="{8AE8CA5B-B7AB-41C4-8BF1-E1BD94D0DA79}" type="pres">
      <dgm:prSet presAssocID="{CE2EC483-5F5D-4E13-AA13-41A979A1B0AC}" presName="connectorText" presStyleLbl="sibTrans1D1" presStyleIdx="1" presStyleCnt="5"/>
      <dgm:spPr/>
    </dgm:pt>
    <dgm:pt modelId="{626D8B7C-ED32-4647-9538-8CCF6ED8EBC7}" type="pres">
      <dgm:prSet presAssocID="{D4D534E6-EB4B-4464-8016-20F656FFEAD6}" presName="node" presStyleLbl="node1" presStyleIdx="2" presStyleCnt="6">
        <dgm:presLayoutVars>
          <dgm:bulletEnabled val="1"/>
        </dgm:presLayoutVars>
      </dgm:prSet>
      <dgm:spPr/>
    </dgm:pt>
    <dgm:pt modelId="{15995527-3A2F-44D0-B4DB-7CB38FF804C0}" type="pres">
      <dgm:prSet presAssocID="{FEE2F2F2-8D24-4815-9528-0529B11B43C5}" presName="sibTrans" presStyleLbl="sibTrans1D1" presStyleIdx="2" presStyleCnt="5"/>
      <dgm:spPr/>
    </dgm:pt>
    <dgm:pt modelId="{8153C650-90E7-41F1-90E8-2950ABDBB054}" type="pres">
      <dgm:prSet presAssocID="{FEE2F2F2-8D24-4815-9528-0529B11B43C5}" presName="connectorText" presStyleLbl="sibTrans1D1" presStyleIdx="2" presStyleCnt="5"/>
      <dgm:spPr/>
    </dgm:pt>
    <dgm:pt modelId="{9660E27F-72A0-451E-B2A0-CC8D9FA790BD}" type="pres">
      <dgm:prSet presAssocID="{3958D4E1-1A5B-4AFB-A384-EA32DA265484}" presName="node" presStyleLbl="node1" presStyleIdx="3" presStyleCnt="6">
        <dgm:presLayoutVars>
          <dgm:bulletEnabled val="1"/>
        </dgm:presLayoutVars>
      </dgm:prSet>
      <dgm:spPr/>
    </dgm:pt>
    <dgm:pt modelId="{469CDD61-F4F5-40AB-AEEB-83516C1A9246}" type="pres">
      <dgm:prSet presAssocID="{1FB91757-45B8-404A-B345-D469E0C5162E}" presName="sibTrans" presStyleLbl="sibTrans1D1" presStyleIdx="3" presStyleCnt="5"/>
      <dgm:spPr/>
    </dgm:pt>
    <dgm:pt modelId="{78CCD3B9-B35B-4279-B5E4-05309DB7F891}" type="pres">
      <dgm:prSet presAssocID="{1FB91757-45B8-404A-B345-D469E0C5162E}" presName="connectorText" presStyleLbl="sibTrans1D1" presStyleIdx="3" presStyleCnt="5"/>
      <dgm:spPr/>
    </dgm:pt>
    <dgm:pt modelId="{464C852A-E93E-4A79-B8A1-35C3D105582E}" type="pres">
      <dgm:prSet presAssocID="{DE8898A1-AADD-4EF9-A156-F62EE402C7E2}" presName="node" presStyleLbl="node1" presStyleIdx="4" presStyleCnt="6">
        <dgm:presLayoutVars>
          <dgm:bulletEnabled val="1"/>
        </dgm:presLayoutVars>
      </dgm:prSet>
      <dgm:spPr/>
    </dgm:pt>
    <dgm:pt modelId="{380B5FF9-82C2-4F76-8B3A-1EB6C634B5DA}" type="pres">
      <dgm:prSet presAssocID="{2922F1FC-53C3-4C1B-9998-CC4C16F05B9E}" presName="sibTrans" presStyleLbl="sibTrans1D1" presStyleIdx="4" presStyleCnt="5"/>
      <dgm:spPr/>
    </dgm:pt>
    <dgm:pt modelId="{A160116D-7FD0-4BCE-AD04-A13563FCB9A8}" type="pres">
      <dgm:prSet presAssocID="{2922F1FC-53C3-4C1B-9998-CC4C16F05B9E}" presName="connectorText" presStyleLbl="sibTrans1D1" presStyleIdx="4" presStyleCnt="5"/>
      <dgm:spPr/>
    </dgm:pt>
    <dgm:pt modelId="{7960DA2F-0D04-4C70-8729-BF6706ABDDFF}" type="pres">
      <dgm:prSet presAssocID="{13A9428B-63F1-42AD-B065-0554033016CA}" presName="node" presStyleLbl="node1" presStyleIdx="5" presStyleCnt="6">
        <dgm:presLayoutVars>
          <dgm:bulletEnabled val="1"/>
        </dgm:presLayoutVars>
      </dgm:prSet>
      <dgm:spPr/>
    </dgm:pt>
  </dgm:ptLst>
  <dgm:cxnLst>
    <dgm:cxn modelId="{962E5F03-1B50-4611-85A7-6A412D6BACF9}" srcId="{E9F75A47-4EAD-43DF-B79C-626B21FAD444}" destId="{13A9428B-63F1-42AD-B065-0554033016CA}" srcOrd="5" destOrd="0" parTransId="{1E063642-3009-4FF6-84D4-1878EFB97C08}" sibTransId="{25C24754-BD8B-4578-9452-81DEAE505CB3}"/>
    <dgm:cxn modelId="{35D58F0E-78CE-428C-A6DA-4C2A29011064}" type="presOf" srcId="{DE8898A1-AADD-4EF9-A156-F62EE402C7E2}" destId="{464C852A-E93E-4A79-B8A1-35C3D105582E}" srcOrd="0" destOrd="0" presId="urn:microsoft.com/office/officeart/2016/7/layout/RepeatingBendingProcessNew"/>
    <dgm:cxn modelId="{8A1DB41F-430F-429A-BA41-6A12E9193D41}" type="presOf" srcId="{2922F1FC-53C3-4C1B-9998-CC4C16F05B9E}" destId="{380B5FF9-82C2-4F76-8B3A-1EB6C634B5DA}" srcOrd="0" destOrd="0" presId="urn:microsoft.com/office/officeart/2016/7/layout/RepeatingBendingProcessNew"/>
    <dgm:cxn modelId="{A2546C21-C51E-41EA-965E-E36413BEF83E}" type="presOf" srcId="{1FB91757-45B8-404A-B345-D469E0C5162E}" destId="{469CDD61-F4F5-40AB-AEEB-83516C1A9246}" srcOrd="0" destOrd="0" presId="urn:microsoft.com/office/officeart/2016/7/layout/RepeatingBendingProcessNew"/>
    <dgm:cxn modelId="{1B91643C-5D6E-4EA4-A699-68872888C436}" type="presOf" srcId="{D4D534E6-EB4B-4464-8016-20F656FFEAD6}" destId="{626D8B7C-ED32-4647-9538-8CCF6ED8EBC7}" srcOrd="0" destOrd="0" presId="urn:microsoft.com/office/officeart/2016/7/layout/RepeatingBendingProcessNew"/>
    <dgm:cxn modelId="{0E5A7261-0776-4F49-A523-D7C82878DFD6}" type="presOf" srcId="{1FB91757-45B8-404A-B345-D469E0C5162E}" destId="{78CCD3B9-B35B-4279-B5E4-05309DB7F891}" srcOrd="1" destOrd="0" presId="urn:microsoft.com/office/officeart/2016/7/layout/RepeatingBendingProcessNew"/>
    <dgm:cxn modelId="{378E6C43-5D33-401C-8F6B-C4D956E96899}" srcId="{E9F75A47-4EAD-43DF-B79C-626B21FAD444}" destId="{DE8898A1-AADD-4EF9-A156-F62EE402C7E2}" srcOrd="4" destOrd="0" parTransId="{A65A3772-82AE-4DC5-A3AF-DF30E0AA62A2}" sibTransId="{2922F1FC-53C3-4C1B-9998-CC4C16F05B9E}"/>
    <dgm:cxn modelId="{44425C45-DCFA-491C-9333-EA78EC53CF79}" type="presOf" srcId="{E9F75A47-4EAD-43DF-B79C-626B21FAD444}" destId="{E1391835-A0AC-4693-AF0D-50469B2CFE2F}" srcOrd="0" destOrd="0" presId="urn:microsoft.com/office/officeart/2016/7/layout/RepeatingBendingProcessNew"/>
    <dgm:cxn modelId="{90F7AB67-BCDA-44F1-8B48-DEBE60BB139E}" type="presOf" srcId="{2922F1FC-53C3-4C1B-9998-CC4C16F05B9E}" destId="{A160116D-7FD0-4BCE-AD04-A13563FCB9A8}" srcOrd="1" destOrd="0" presId="urn:microsoft.com/office/officeart/2016/7/layout/RepeatingBendingProcessNew"/>
    <dgm:cxn modelId="{CBC42258-3C9C-4D4C-8209-5720A9566252}" type="presOf" srcId="{CE2EC483-5F5D-4E13-AA13-41A979A1B0AC}" destId="{E4FB55F7-A080-463D-B25B-6CB7A2020A56}" srcOrd="0" destOrd="0" presId="urn:microsoft.com/office/officeart/2016/7/layout/RepeatingBendingProcessNew"/>
    <dgm:cxn modelId="{C0327F7E-DFAC-4140-859A-F781D1553439}" type="presOf" srcId="{E8AC2F85-0931-4BC6-B908-325E4C081E42}" destId="{329DD5A6-7A6F-4170-B163-ADF7F6C07ABF}" srcOrd="0" destOrd="0" presId="urn:microsoft.com/office/officeart/2016/7/layout/RepeatingBendingProcessNew"/>
    <dgm:cxn modelId="{B3B0277F-92C0-40AF-9E41-E91A0563C12B}" type="presOf" srcId="{CE2EC483-5F5D-4E13-AA13-41A979A1B0AC}" destId="{8AE8CA5B-B7AB-41C4-8BF1-E1BD94D0DA79}" srcOrd="1" destOrd="0" presId="urn:microsoft.com/office/officeart/2016/7/layout/RepeatingBendingProcessNew"/>
    <dgm:cxn modelId="{0DB05483-DA91-48D5-A071-1F239FBAC08D}" type="presOf" srcId="{E8AC2F85-0931-4BC6-B908-325E4C081E42}" destId="{5C0D7AEB-F9A3-43F2-887B-997C979F3B1B}" srcOrd="1" destOrd="0" presId="urn:microsoft.com/office/officeart/2016/7/layout/RepeatingBendingProcessNew"/>
    <dgm:cxn modelId="{DD10F38A-267C-4E59-96EE-4A6FEFC70132}" srcId="{E9F75A47-4EAD-43DF-B79C-626B21FAD444}" destId="{F06FB9A0-57C6-4CAA-AF27-EC2887827EB0}" srcOrd="0" destOrd="0" parTransId="{9CAFB70C-8AE9-4270-A331-F7379EA0F350}" sibTransId="{E8AC2F85-0931-4BC6-B908-325E4C081E42}"/>
    <dgm:cxn modelId="{D4294D9F-83DA-4804-8BBC-E18C9E70C27E}" srcId="{E9F75A47-4EAD-43DF-B79C-626B21FAD444}" destId="{B3A880D3-640C-4257-927B-6BF23126A8ED}" srcOrd="1" destOrd="0" parTransId="{E84D1CEE-A77C-48C7-A6BC-C4B76E45F334}" sibTransId="{CE2EC483-5F5D-4E13-AA13-41A979A1B0AC}"/>
    <dgm:cxn modelId="{282DDBDA-B33F-4B73-BAD3-68A86D33C1E7}" srcId="{E9F75A47-4EAD-43DF-B79C-626B21FAD444}" destId="{3958D4E1-1A5B-4AFB-A384-EA32DA265484}" srcOrd="3" destOrd="0" parTransId="{39FD7C0E-1B51-4405-9BDA-9D6B50B3D00A}" sibTransId="{1FB91757-45B8-404A-B345-D469E0C5162E}"/>
    <dgm:cxn modelId="{EACDE0DD-E7BC-40FF-9A59-2A61D569B522}" type="presOf" srcId="{FEE2F2F2-8D24-4815-9528-0529B11B43C5}" destId="{8153C650-90E7-41F1-90E8-2950ABDBB054}" srcOrd="1" destOrd="0" presId="urn:microsoft.com/office/officeart/2016/7/layout/RepeatingBendingProcessNew"/>
    <dgm:cxn modelId="{56B6DBDE-FCAC-49FD-8CD7-4CE62029A4A2}" type="presOf" srcId="{B3A880D3-640C-4257-927B-6BF23126A8ED}" destId="{81B5133E-D1B9-420D-A575-EA629A7E8E22}" srcOrd="0" destOrd="0" presId="urn:microsoft.com/office/officeart/2016/7/layout/RepeatingBendingProcessNew"/>
    <dgm:cxn modelId="{FC9B4FE7-C24E-4D76-B7FA-2B53DD680AA4}" type="presOf" srcId="{13A9428B-63F1-42AD-B065-0554033016CA}" destId="{7960DA2F-0D04-4C70-8729-BF6706ABDDFF}" srcOrd="0" destOrd="0" presId="urn:microsoft.com/office/officeart/2016/7/layout/RepeatingBendingProcessNew"/>
    <dgm:cxn modelId="{9BF371EF-DBC6-4643-9E0B-81701404636C}" type="presOf" srcId="{F06FB9A0-57C6-4CAA-AF27-EC2887827EB0}" destId="{779757B3-6FE1-44BE-A568-A1016FC743FC}" srcOrd="0" destOrd="0" presId="urn:microsoft.com/office/officeart/2016/7/layout/RepeatingBendingProcessNew"/>
    <dgm:cxn modelId="{B2C2B0EF-9483-4F2B-BF8D-A7275B29AF93}" srcId="{E9F75A47-4EAD-43DF-B79C-626B21FAD444}" destId="{D4D534E6-EB4B-4464-8016-20F656FFEAD6}" srcOrd="2" destOrd="0" parTransId="{6A74878D-2B56-4955-A16A-E5671E019DE8}" sibTransId="{FEE2F2F2-8D24-4815-9528-0529B11B43C5}"/>
    <dgm:cxn modelId="{B23EA0F0-4F27-4561-8415-4BDA642B40BC}" type="presOf" srcId="{FEE2F2F2-8D24-4815-9528-0529B11B43C5}" destId="{15995527-3A2F-44D0-B4DB-7CB38FF804C0}" srcOrd="0" destOrd="0" presId="urn:microsoft.com/office/officeart/2016/7/layout/RepeatingBendingProcessNew"/>
    <dgm:cxn modelId="{B32D2DFA-090C-4B3A-8FDE-21FF2B4CCDA8}" type="presOf" srcId="{3958D4E1-1A5B-4AFB-A384-EA32DA265484}" destId="{9660E27F-72A0-451E-B2A0-CC8D9FA790BD}" srcOrd="0" destOrd="0" presId="urn:microsoft.com/office/officeart/2016/7/layout/RepeatingBendingProcessNew"/>
    <dgm:cxn modelId="{0256CC30-DCF0-4773-A9D8-26FDD85B2DD4}" type="presParOf" srcId="{E1391835-A0AC-4693-AF0D-50469B2CFE2F}" destId="{779757B3-6FE1-44BE-A568-A1016FC743FC}" srcOrd="0" destOrd="0" presId="urn:microsoft.com/office/officeart/2016/7/layout/RepeatingBendingProcessNew"/>
    <dgm:cxn modelId="{372CBC56-A8D2-40FF-B045-7790D828B7AC}" type="presParOf" srcId="{E1391835-A0AC-4693-AF0D-50469B2CFE2F}" destId="{329DD5A6-7A6F-4170-B163-ADF7F6C07ABF}" srcOrd="1" destOrd="0" presId="urn:microsoft.com/office/officeart/2016/7/layout/RepeatingBendingProcessNew"/>
    <dgm:cxn modelId="{C0146A54-2D24-4DC0-897C-3D89043F609A}" type="presParOf" srcId="{329DD5A6-7A6F-4170-B163-ADF7F6C07ABF}" destId="{5C0D7AEB-F9A3-43F2-887B-997C979F3B1B}" srcOrd="0" destOrd="0" presId="urn:microsoft.com/office/officeart/2016/7/layout/RepeatingBendingProcessNew"/>
    <dgm:cxn modelId="{E5001152-18A0-4F89-8019-EA86AAAE73AD}" type="presParOf" srcId="{E1391835-A0AC-4693-AF0D-50469B2CFE2F}" destId="{81B5133E-D1B9-420D-A575-EA629A7E8E22}" srcOrd="2" destOrd="0" presId="urn:microsoft.com/office/officeart/2016/7/layout/RepeatingBendingProcessNew"/>
    <dgm:cxn modelId="{CAB0D4DB-4822-4E76-8233-1D57BE88B086}" type="presParOf" srcId="{E1391835-A0AC-4693-AF0D-50469B2CFE2F}" destId="{E4FB55F7-A080-463D-B25B-6CB7A2020A56}" srcOrd="3" destOrd="0" presId="urn:microsoft.com/office/officeart/2016/7/layout/RepeatingBendingProcessNew"/>
    <dgm:cxn modelId="{DB4A5653-8B4A-443A-A8B5-2DCE8458039D}" type="presParOf" srcId="{E4FB55F7-A080-463D-B25B-6CB7A2020A56}" destId="{8AE8CA5B-B7AB-41C4-8BF1-E1BD94D0DA79}" srcOrd="0" destOrd="0" presId="urn:microsoft.com/office/officeart/2016/7/layout/RepeatingBendingProcessNew"/>
    <dgm:cxn modelId="{8997ADC8-BCF9-48C3-9373-72CC2202DC0B}" type="presParOf" srcId="{E1391835-A0AC-4693-AF0D-50469B2CFE2F}" destId="{626D8B7C-ED32-4647-9538-8CCF6ED8EBC7}" srcOrd="4" destOrd="0" presId="urn:microsoft.com/office/officeart/2016/7/layout/RepeatingBendingProcessNew"/>
    <dgm:cxn modelId="{3A198609-8D93-4A75-BB32-013348F9CB60}" type="presParOf" srcId="{E1391835-A0AC-4693-AF0D-50469B2CFE2F}" destId="{15995527-3A2F-44D0-B4DB-7CB38FF804C0}" srcOrd="5" destOrd="0" presId="urn:microsoft.com/office/officeart/2016/7/layout/RepeatingBendingProcessNew"/>
    <dgm:cxn modelId="{06177288-D68F-4CFF-B75C-D362EAAE4667}" type="presParOf" srcId="{15995527-3A2F-44D0-B4DB-7CB38FF804C0}" destId="{8153C650-90E7-41F1-90E8-2950ABDBB054}" srcOrd="0" destOrd="0" presId="urn:microsoft.com/office/officeart/2016/7/layout/RepeatingBendingProcessNew"/>
    <dgm:cxn modelId="{0C923175-73B5-44CA-B5D3-1B5BE3B08682}" type="presParOf" srcId="{E1391835-A0AC-4693-AF0D-50469B2CFE2F}" destId="{9660E27F-72A0-451E-B2A0-CC8D9FA790BD}" srcOrd="6" destOrd="0" presId="urn:microsoft.com/office/officeart/2016/7/layout/RepeatingBendingProcessNew"/>
    <dgm:cxn modelId="{A24C9E11-472E-4888-9819-4D668A500F0F}" type="presParOf" srcId="{E1391835-A0AC-4693-AF0D-50469B2CFE2F}" destId="{469CDD61-F4F5-40AB-AEEB-83516C1A9246}" srcOrd="7" destOrd="0" presId="urn:microsoft.com/office/officeart/2016/7/layout/RepeatingBendingProcessNew"/>
    <dgm:cxn modelId="{E6C2DF71-875B-4D7C-814D-C422A42A4A00}" type="presParOf" srcId="{469CDD61-F4F5-40AB-AEEB-83516C1A9246}" destId="{78CCD3B9-B35B-4279-B5E4-05309DB7F891}" srcOrd="0" destOrd="0" presId="urn:microsoft.com/office/officeart/2016/7/layout/RepeatingBendingProcessNew"/>
    <dgm:cxn modelId="{D484C2DC-02E3-4920-B465-5595B06815B9}" type="presParOf" srcId="{E1391835-A0AC-4693-AF0D-50469B2CFE2F}" destId="{464C852A-E93E-4A79-B8A1-35C3D105582E}" srcOrd="8" destOrd="0" presId="urn:microsoft.com/office/officeart/2016/7/layout/RepeatingBendingProcessNew"/>
    <dgm:cxn modelId="{E6245823-657F-4673-AC06-CE6B57860661}" type="presParOf" srcId="{E1391835-A0AC-4693-AF0D-50469B2CFE2F}" destId="{380B5FF9-82C2-4F76-8B3A-1EB6C634B5DA}" srcOrd="9" destOrd="0" presId="urn:microsoft.com/office/officeart/2016/7/layout/RepeatingBendingProcessNew"/>
    <dgm:cxn modelId="{F467D8D9-B7B2-4ACA-85F0-A474B07DCCE6}" type="presParOf" srcId="{380B5FF9-82C2-4F76-8B3A-1EB6C634B5DA}" destId="{A160116D-7FD0-4BCE-AD04-A13563FCB9A8}" srcOrd="0" destOrd="0" presId="urn:microsoft.com/office/officeart/2016/7/layout/RepeatingBendingProcessNew"/>
    <dgm:cxn modelId="{BB19B187-396B-4D2A-A4D3-56C76C6C1198}" type="presParOf" srcId="{E1391835-A0AC-4693-AF0D-50469B2CFE2F}" destId="{7960DA2F-0D04-4C70-8729-BF6706ABDDF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656B4A-7119-4296-9E2E-B7BE8422569C}" type="doc">
      <dgm:prSet loTypeId="urn:microsoft.com/office/officeart/2005/8/layout/bProcess2" loCatId="process" qsTypeId="urn:microsoft.com/office/officeart/2005/8/quickstyle/simple1" qsCatId="simple" csTypeId="urn:microsoft.com/office/officeart/2005/8/colors/colorful5" csCatId="colorful" phldr="1"/>
      <dgm:spPr/>
      <dgm:t>
        <a:bodyPr/>
        <a:lstStyle/>
        <a:p>
          <a:endParaRPr lang="en-US"/>
        </a:p>
      </dgm:t>
    </dgm:pt>
    <dgm:pt modelId="{DB5C20C6-E86C-4EBC-8703-77F680ACA69B}">
      <dgm:prSet/>
      <dgm:spPr/>
      <dgm:t>
        <a:bodyPr/>
        <a:lstStyle/>
        <a:p>
          <a:pPr rtl="0"/>
          <a:r>
            <a:rPr lang="en-US" dirty="0" err="1"/>
            <a:t>Podobnie</a:t>
          </a:r>
          <a:r>
            <a:rPr lang="en-US" dirty="0"/>
            <a:t> jest</a:t>
          </a:r>
          <a:r>
            <a:rPr lang="pl-PL" dirty="0"/>
            <a:t> </a:t>
          </a:r>
          <a:r>
            <a:rPr lang="en-US" dirty="0"/>
            <a:t>w </a:t>
          </a:r>
          <a:r>
            <a:rPr lang="en-US" dirty="0" err="1"/>
            <a:t>przypadku</a:t>
          </a:r>
          <a:r>
            <a:rPr lang="en-US" dirty="0"/>
            <a:t> l</a:t>
          </a:r>
          <a:r>
            <a:rPr lang="pl-PL" dirty="0"/>
            <a:t>ę</a:t>
          </a:r>
          <a:r>
            <a:rPr lang="en-US" dirty="0"/>
            <a:t>k</a:t>
          </a:r>
          <a:r>
            <a:rPr lang="pl-PL" dirty="0"/>
            <a:t>ó</a:t>
          </a:r>
          <a:r>
            <a:rPr lang="en-US" dirty="0"/>
            <a:t>w </a:t>
          </a:r>
          <a:r>
            <a:rPr lang="en-US" dirty="0" err="1"/>
            <a:t>szkolnych</a:t>
          </a:r>
          <a:r>
            <a:rPr lang="en-US" dirty="0"/>
            <a:t>.</a:t>
          </a:r>
          <a:r>
            <a:rPr lang="en-US" dirty="0">
              <a:latin typeface="Elephant"/>
            </a:rPr>
            <a:t> </a:t>
          </a:r>
          <a:endParaRPr lang="en-US" dirty="0"/>
        </a:p>
      </dgm:t>
    </dgm:pt>
    <dgm:pt modelId="{04388A58-44C5-438A-A7A6-DB5236EA4DDA}" type="parTrans" cxnId="{B3D52B17-BB98-42FF-ADF3-6CDE17AB10A3}">
      <dgm:prSet/>
      <dgm:spPr/>
      <dgm:t>
        <a:bodyPr/>
        <a:lstStyle/>
        <a:p>
          <a:endParaRPr lang="en-US"/>
        </a:p>
      </dgm:t>
    </dgm:pt>
    <dgm:pt modelId="{A5A010E1-8AEF-4B37-A8F0-040AA4B37C3F}" type="sibTrans" cxnId="{B3D52B17-BB98-42FF-ADF3-6CDE17AB10A3}">
      <dgm:prSet/>
      <dgm:spPr/>
      <dgm:t>
        <a:bodyPr/>
        <a:lstStyle/>
        <a:p>
          <a:endParaRPr lang="en-US"/>
        </a:p>
      </dgm:t>
    </dgm:pt>
    <dgm:pt modelId="{2A32BCB7-DF8D-4879-AB9D-0D619FAEB6E5}">
      <dgm:prSet/>
      <dgm:spPr/>
      <dgm:t>
        <a:bodyPr/>
        <a:lstStyle/>
        <a:p>
          <a:pPr rtl="0"/>
          <a:r>
            <a:rPr lang="en-US" b="1" dirty="0" err="1"/>
            <a:t>Spr</a:t>
          </a:r>
          <a:r>
            <a:rPr lang="pl-PL" b="1" dirty="0"/>
            <a:t>ó</a:t>
          </a:r>
          <a:r>
            <a:rPr lang="en-US" b="1" dirty="0" err="1"/>
            <a:t>buj</a:t>
          </a:r>
          <a:r>
            <a:rPr lang="en-US" b="1" dirty="0"/>
            <a:t> </a:t>
          </a:r>
          <a:r>
            <a:rPr lang="en-US" b="1" dirty="0" err="1"/>
            <a:t>wsp</a:t>
          </a:r>
          <a:r>
            <a:rPr lang="pl-PL" b="1" dirty="0"/>
            <a:t>ó</a:t>
          </a:r>
          <a:r>
            <a:rPr lang="en-US" b="1" dirty="0" err="1"/>
            <a:t>lnie</a:t>
          </a:r>
          <a:r>
            <a:rPr lang="en-US" b="1" dirty="0"/>
            <a:t> z </a:t>
          </a:r>
          <a:r>
            <a:rPr lang="en-US" b="1" dirty="0" err="1"/>
            <a:t>dzieckiem</a:t>
          </a:r>
          <a:r>
            <a:rPr lang="en-US" b="1" dirty="0"/>
            <a:t> </a:t>
          </a:r>
          <a:r>
            <a:rPr lang="en-US" b="1" dirty="0" err="1"/>
            <a:t>doj</a:t>
          </a:r>
          <a:r>
            <a:rPr lang="pl-PL" b="1" dirty="0" err="1"/>
            <a:t>ść</a:t>
          </a:r>
          <a:r>
            <a:rPr lang="pl-PL" b="1" dirty="0"/>
            <a:t> do tego, czego konkretnie się</a:t>
          </a:r>
          <a:r>
            <a:rPr lang="en-US" b="1" dirty="0"/>
            <a:t> </a:t>
          </a:r>
          <a:r>
            <a:rPr lang="en-US" b="1" dirty="0" err="1"/>
            <a:t>boi</a:t>
          </a:r>
          <a:r>
            <a:rPr lang="en-US" b="1" dirty="0"/>
            <a:t>, </a:t>
          </a:r>
          <a:r>
            <a:rPr lang="en-US" dirty="0"/>
            <a:t>co le</a:t>
          </a:r>
          <a:r>
            <a:rPr lang="pl-PL" dirty="0" err="1"/>
            <a:t>ży</a:t>
          </a:r>
          <a:r>
            <a:rPr lang="pl-PL" dirty="0"/>
            <a:t> </a:t>
          </a:r>
          <a:br>
            <a:rPr lang="pl-PL" dirty="0">
              <a:latin typeface="Elephant"/>
            </a:rPr>
          </a:br>
          <a:r>
            <a:rPr lang="pl-PL" dirty="0"/>
            <a:t>u podstaw jego </a:t>
          </a:r>
          <a:r>
            <a:rPr lang="pl-PL" dirty="0" err="1"/>
            <a:t>lę</a:t>
          </a:r>
          <a:r>
            <a:rPr lang="en-US" dirty="0" err="1"/>
            <a:t>ku</a:t>
          </a:r>
          <a:r>
            <a:rPr lang="en-US" dirty="0"/>
            <a:t>. Je</a:t>
          </a:r>
          <a:r>
            <a:rPr lang="pl-PL" dirty="0"/>
            <a:t>ś</a:t>
          </a:r>
          <a:r>
            <a:rPr lang="en-US" dirty="0"/>
            <a:t>li </a:t>
          </a:r>
          <a:r>
            <a:rPr lang="en-US" dirty="0" err="1"/>
            <a:t>stwierdzi</a:t>
          </a:r>
          <a:r>
            <a:rPr lang="en-US" dirty="0"/>
            <a:t>, </a:t>
          </a:r>
          <a:r>
            <a:rPr lang="pl-PL" dirty="0"/>
            <a:t>ż</a:t>
          </a:r>
          <a:r>
            <a:rPr lang="en-US" dirty="0"/>
            <a:t>e </a:t>
          </a:r>
          <a:r>
            <a:rPr lang="en-US" dirty="0" err="1"/>
            <a:t>boi</a:t>
          </a:r>
          <a:r>
            <a:rPr lang="en-US" dirty="0"/>
            <a:t> </a:t>
          </a:r>
          <a:r>
            <a:rPr lang="en-US" dirty="0" err="1"/>
            <a:t>si</a:t>
          </a:r>
          <a:r>
            <a:rPr lang="pl-PL" dirty="0"/>
            <a:t>ę</a:t>
          </a:r>
          <a:r>
            <a:rPr lang="en-US" dirty="0"/>
            <a:t> </a:t>
          </a:r>
          <a:r>
            <a:rPr lang="en-US" dirty="0" err="1"/>
            <a:t>odpowiedzi</a:t>
          </a:r>
          <a:r>
            <a:rPr lang="en-US" dirty="0"/>
            <a:t> </a:t>
          </a:r>
          <a:r>
            <a:rPr lang="en-US" dirty="0" err="1"/>
            <a:t>ustnych</a:t>
          </a:r>
          <a:r>
            <a:rPr lang="en-US" dirty="0"/>
            <a:t>, id</a:t>
          </a:r>
          <a:r>
            <a:rPr lang="pl-PL" dirty="0"/>
            <a:t>ź o krok dalej. Czego w tych odpowiedziach się boi: braku wiedzy, dezaprobaty </a:t>
          </a:r>
          <a:r>
            <a:rPr lang="pl-PL" dirty="0" err="1"/>
            <a:t>rodzicó</a:t>
          </a:r>
          <a:r>
            <a:rPr lang="en-US" dirty="0"/>
            <a:t>w </a:t>
          </a:r>
          <a:r>
            <a:rPr lang="en-US" dirty="0" err="1"/>
            <a:t>nauczyciela</a:t>
          </a:r>
          <a:r>
            <a:rPr lang="en-US" dirty="0"/>
            <a:t>, z</a:t>
          </a:r>
          <a:r>
            <a:rPr lang="pl-PL" dirty="0" err="1"/>
            <a:t>łej</a:t>
          </a:r>
          <a:r>
            <a:rPr lang="pl-PL" dirty="0"/>
            <a:t> oceny, komentarzy ze strony innych... Im głębiej wejdziesz w to</a:t>
          </a:r>
          <a:r>
            <a:rPr lang="pl-PL" dirty="0">
              <a:latin typeface="Elephant"/>
            </a:rPr>
            <a:t> </a:t>
          </a:r>
          <a:br>
            <a:rPr lang="pl-PL" dirty="0">
              <a:latin typeface="Elephant"/>
            </a:rPr>
          </a:br>
          <a:r>
            <a:rPr lang="pl-PL" dirty="0"/>
            <a:t>z dzieckiem , tym ł</a:t>
          </a:r>
          <a:r>
            <a:rPr lang="en-US" dirty="0" err="1"/>
            <a:t>atwiej</a:t>
          </a:r>
          <a:r>
            <a:rPr lang="en-US" dirty="0"/>
            <a:t> b</a:t>
          </a:r>
          <a:r>
            <a:rPr lang="pl-PL" dirty="0"/>
            <a:t>ę</a:t>
          </a:r>
          <a:r>
            <a:rPr lang="en-US" dirty="0" err="1"/>
            <a:t>dzie</a:t>
          </a:r>
          <a:r>
            <a:rPr lang="en-US" dirty="0"/>
            <a:t> </a:t>
          </a:r>
          <a:r>
            <a:rPr lang="en-US" dirty="0" err="1"/>
            <a:t>przebiega</a:t>
          </a:r>
          <a:r>
            <a:rPr lang="pl-PL" dirty="0" err="1"/>
            <a:t>ła</a:t>
          </a:r>
          <a:r>
            <a:rPr lang="pl-PL" dirty="0"/>
            <a:t> dalsza praca. Werbalizacja tego, co wzbudza lęk, jest bardzo trudna, szczególnie dla dzieci w młodszym wieku szkolnym. Starszym dzieciom, nawet </a:t>
          </a:r>
          <a:r>
            <a:rPr lang="pl-PL" dirty="0" err="1"/>
            <a:t>jeś</a:t>
          </a:r>
          <a:r>
            <a:rPr lang="en-US" dirty="0"/>
            <a:t>li s</a:t>
          </a:r>
          <a:r>
            <a:rPr lang="pl-PL" dirty="0"/>
            <a:t>ą</a:t>
          </a:r>
          <a:r>
            <a:rPr lang="en-US" dirty="0"/>
            <a:t> </a:t>
          </a:r>
          <a:r>
            <a:rPr lang="pl-PL" dirty="0"/>
            <a:t>ś</a:t>
          </a:r>
          <a:r>
            <a:rPr lang="en-US" dirty="0" err="1"/>
            <a:t>wiadome</a:t>
          </a:r>
          <a:r>
            <a:rPr lang="en-US" dirty="0"/>
            <a:t> pod</a:t>
          </a:r>
          <a:r>
            <a:rPr lang="pl-PL" dirty="0"/>
            <a:t>ł</a:t>
          </a:r>
          <a:r>
            <a:rPr lang="en-US" dirty="0"/>
            <a:t>o</a:t>
          </a:r>
          <a:r>
            <a:rPr lang="pl-PL" dirty="0"/>
            <a:t>ż</a:t>
          </a:r>
          <a:r>
            <a:rPr lang="en-US" dirty="0"/>
            <a:t>a l</a:t>
          </a:r>
          <a:r>
            <a:rPr lang="pl-PL" dirty="0"/>
            <a:t>ę</a:t>
          </a:r>
          <a:r>
            <a:rPr lang="en-US" dirty="0"/>
            <a:t>k</a:t>
          </a:r>
          <a:r>
            <a:rPr lang="pl-PL" dirty="0"/>
            <a:t>ó</a:t>
          </a:r>
          <a:r>
            <a:rPr lang="en-US" dirty="0"/>
            <a:t>w, </a:t>
          </a:r>
          <a:r>
            <a:rPr lang="en-US" dirty="0" err="1"/>
            <a:t>trudno</a:t>
          </a:r>
          <a:r>
            <a:rPr lang="en-US" dirty="0"/>
            <a:t> jest m</a:t>
          </a:r>
          <a:r>
            <a:rPr lang="pl-PL" dirty="0"/>
            <a:t>ó</a:t>
          </a:r>
          <a:r>
            <a:rPr lang="en-US" dirty="0" err="1"/>
            <a:t>wi</a:t>
          </a:r>
          <a:r>
            <a:rPr lang="pl-PL" dirty="0"/>
            <a:t>ć</a:t>
          </a:r>
          <a:r>
            <a:rPr lang="en-US" dirty="0"/>
            <a:t> o </a:t>
          </a:r>
          <a:r>
            <a:rPr lang="en-US" dirty="0" err="1"/>
            <a:t>nich</a:t>
          </a:r>
          <a:r>
            <a:rPr lang="pl-PL" dirty="0"/>
            <a:t> </a:t>
          </a:r>
          <a:r>
            <a:rPr lang="en-US" dirty="0" err="1"/>
            <a:t>wprost</a:t>
          </a:r>
          <a:r>
            <a:rPr lang="en-US" dirty="0"/>
            <a:t>. </a:t>
          </a:r>
          <a:r>
            <a:rPr lang="en-US" dirty="0" err="1"/>
            <a:t>Musieliby</a:t>
          </a:r>
          <a:r>
            <a:rPr lang="en-US" dirty="0"/>
            <a:t> </a:t>
          </a:r>
          <a:r>
            <a:rPr lang="en-US" dirty="0" err="1"/>
            <a:t>si</a:t>
          </a:r>
          <a:r>
            <a:rPr lang="pl-PL" dirty="0"/>
            <a:t>ę</a:t>
          </a:r>
          <a:r>
            <a:rPr lang="en-US" dirty="0"/>
            <a:t> </a:t>
          </a:r>
          <a:r>
            <a:rPr lang="en-US" dirty="0" err="1"/>
            <a:t>obna</a:t>
          </a:r>
          <a:r>
            <a:rPr lang="pl-PL" dirty="0"/>
            <a:t>ż</a:t>
          </a:r>
          <a:r>
            <a:rPr lang="en-US" dirty="0"/>
            <a:t>y</a:t>
          </a:r>
          <a:r>
            <a:rPr lang="pl-PL" dirty="0"/>
            <a:t>ć</a:t>
          </a:r>
          <a:r>
            <a:rPr lang="en-US" dirty="0"/>
            <a:t>, </a:t>
          </a:r>
          <a:r>
            <a:rPr lang="en-US" dirty="0" err="1"/>
            <a:t>pokaza</a:t>
          </a:r>
          <a:r>
            <a:rPr lang="pl-PL" dirty="0"/>
            <a:t>ć</a:t>
          </a:r>
          <a:r>
            <a:rPr lang="en-US" dirty="0"/>
            <a:t> </a:t>
          </a:r>
          <a:r>
            <a:rPr lang="en-US" dirty="0" err="1"/>
            <a:t>ciemn</a:t>
          </a:r>
          <a:r>
            <a:rPr lang="pl-PL" dirty="0"/>
            <a:t>ą</a:t>
          </a:r>
          <a:r>
            <a:rPr lang="en-US" dirty="0"/>
            <a:t> </a:t>
          </a:r>
          <a:r>
            <a:rPr lang="en-US" dirty="0" err="1"/>
            <a:t>stron</a:t>
          </a:r>
          <a:r>
            <a:rPr lang="pl-PL" dirty="0"/>
            <a:t>ę</a:t>
          </a:r>
          <a:r>
            <a:rPr lang="en-US" dirty="0"/>
            <a:t> w</a:t>
          </a:r>
          <a:r>
            <a:rPr lang="pl-PL" dirty="0"/>
            <a:t>ł</a:t>
          </a:r>
          <a:r>
            <a:rPr lang="en-US" dirty="0" err="1"/>
            <a:t>asnej</a:t>
          </a:r>
          <a:r>
            <a:rPr lang="en-US" dirty="0"/>
            <a:t> </a:t>
          </a:r>
          <a:r>
            <a:rPr lang="en-US" dirty="0" err="1"/>
            <a:t>osobowo</a:t>
          </a:r>
          <a:r>
            <a:rPr lang="pl-PL" dirty="0"/>
            <a:t>ś</a:t>
          </a:r>
          <a:r>
            <a:rPr lang="en-US" dirty="0"/>
            <a:t>ci</a:t>
          </a:r>
          <a:r>
            <a:rPr lang="pl-PL" dirty="0"/>
            <a:t>.</a:t>
          </a:r>
          <a:endParaRPr lang="en-US" dirty="0">
            <a:latin typeface="Elephant"/>
          </a:endParaRPr>
        </a:p>
      </dgm:t>
    </dgm:pt>
    <dgm:pt modelId="{CC0E4DCC-FB0C-4E4B-99CC-464544327F47}" type="parTrans" cxnId="{D40233F0-9087-4599-BB3A-D9707B13A734}">
      <dgm:prSet/>
      <dgm:spPr/>
      <dgm:t>
        <a:bodyPr/>
        <a:lstStyle/>
        <a:p>
          <a:endParaRPr lang="en-US"/>
        </a:p>
      </dgm:t>
    </dgm:pt>
    <dgm:pt modelId="{87E1D7B4-2BF3-4EF9-B100-FD6BD8EAF284}" type="sibTrans" cxnId="{D40233F0-9087-4599-BB3A-D9707B13A734}">
      <dgm:prSet/>
      <dgm:spPr/>
      <dgm:t>
        <a:bodyPr/>
        <a:lstStyle/>
        <a:p>
          <a:endParaRPr lang="en-US"/>
        </a:p>
      </dgm:t>
    </dgm:pt>
    <dgm:pt modelId="{029E5D92-05BC-46CB-A213-247C1FF735C4}" type="pres">
      <dgm:prSet presAssocID="{66656B4A-7119-4296-9E2E-B7BE8422569C}" presName="diagram" presStyleCnt="0">
        <dgm:presLayoutVars>
          <dgm:dir/>
          <dgm:resizeHandles/>
        </dgm:presLayoutVars>
      </dgm:prSet>
      <dgm:spPr/>
    </dgm:pt>
    <dgm:pt modelId="{BF7BA9B1-AB63-45B9-B7B7-9869E1100085}" type="pres">
      <dgm:prSet presAssocID="{DB5C20C6-E86C-4EBC-8703-77F680ACA69B}" presName="firstNode" presStyleLbl="node1" presStyleIdx="0" presStyleCnt="2">
        <dgm:presLayoutVars>
          <dgm:bulletEnabled val="1"/>
        </dgm:presLayoutVars>
      </dgm:prSet>
      <dgm:spPr/>
    </dgm:pt>
    <dgm:pt modelId="{7DEEE32A-7AE3-40DC-818A-996E3D8E1082}" type="pres">
      <dgm:prSet presAssocID="{A5A010E1-8AEF-4B37-A8F0-040AA4B37C3F}" presName="sibTrans" presStyleLbl="sibTrans2D1" presStyleIdx="0" presStyleCnt="1"/>
      <dgm:spPr/>
    </dgm:pt>
    <dgm:pt modelId="{2F184844-B2E4-427B-B413-C5858ABD1465}" type="pres">
      <dgm:prSet presAssocID="{2A32BCB7-DF8D-4879-AB9D-0D619FAEB6E5}" presName="lastNode" presStyleLbl="node1" presStyleIdx="1" presStyleCnt="2">
        <dgm:presLayoutVars>
          <dgm:bulletEnabled val="1"/>
        </dgm:presLayoutVars>
      </dgm:prSet>
      <dgm:spPr/>
    </dgm:pt>
  </dgm:ptLst>
  <dgm:cxnLst>
    <dgm:cxn modelId="{B3D52B17-BB98-42FF-ADF3-6CDE17AB10A3}" srcId="{66656B4A-7119-4296-9E2E-B7BE8422569C}" destId="{DB5C20C6-E86C-4EBC-8703-77F680ACA69B}" srcOrd="0" destOrd="0" parTransId="{04388A58-44C5-438A-A7A6-DB5236EA4DDA}" sibTransId="{A5A010E1-8AEF-4B37-A8F0-040AA4B37C3F}"/>
    <dgm:cxn modelId="{33A29449-485E-4E33-850E-EC44885EAC62}" type="presOf" srcId="{2A32BCB7-DF8D-4879-AB9D-0D619FAEB6E5}" destId="{2F184844-B2E4-427B-B413-C5858ABD1465}" srcOrd="0" destOrd="0" presId="urn:microsoft.com/office/officeart/2005/8/layout/bProcess2"/>
    <dgm:cxn modelId="{9E9F2F4A-2763-49C6-AB0E-085FD994606C}" type="presOf" srcId="{A5A010E1-8AEF-4B37-A8F0-040AA4B37C3F}" destId="{7DEEE32A-7AE3-40DC-818A-996E3D8E1082}" srcOrd="0" destOrd="0" presId="urn:microsoft.com/office/officeart/2005/8/layout/bProcess2"/>
    <dgm:cxn modelId="{8629ECB3-7DBE-4F72-9407-7A4C164B944E}" type="presOf" srcId="{DB5C20C6-E86C-4EBC-8703-77F680ACA69B}" destId="{BF7BA9B1-AB63-45B9-B7B7-9869E1100085}" srcOrd="0" destOrd="0" presId="urn:microsoft.com/office/officeart/2005/8/layout/bProcess2"/>
    <dgm:cxn modelId="{D40233F0-9087-4599-BB3A-D9707B13A734}" srcId="{66656B4A-7119-4296-9E2E-B7BE8422569C}" destId="{2A32BCB7-DF8D-4879-AB9D-0D619FAEB6E5}" srcOrd="1" destOrd="0" parTransId="{CC0E4DCC-FB0C-4E4B-99CC-464544327F47}" sibTransId="{87E1D7B4-2BF3-4EF9-B100-FD6BD8EAF284}"/>
    <dgm:cxn modelId="{854664F2-2B0C-4E91-84CA-7D6D710D1EA3}" type="presOf" srcId="{66656B4A-7119-4296-9E2E-B7BE8422569C}" destId="{029E5D92-05BC-46CB-A213-247C1FF735C4}" srcOrd="0" destOrd="0" presId="urn:microsoft.com/office/officeart/2005/8/layout/bProcess2"/>
    <dgm:cxn modelId="{52DF20F5-913A-42A3-B567-541D652D3910}" type="presParOf" srcId="{029E5D92-05BC-46CB-A213-247C1FF735C4}" destId="{BF7BA9B1-AB63-45B9-B7B7-9869E1100085}" srcOrd="0" destOrd="0" presId="urn:microsoft.com/office/officeart/2005/8/layout/bProcess2"/>
    <dgm:cxn modelId="{17E3D9B9-EFA0-4FA2-A955-390B40F39467}" type="presParOf" srcId="{029E5D92-05BC-46CB-A213-247C1FF735C4}" destId="{7DEEE32A-7AE3-40DC-818A-996E3D8E1082}" srcOrd="1" destOrd="0" presId="urn:microsoft.com/office/officeart/2005/8/layout/bProcess2"/>
    <dgm:cxn modelId="{9A627544-D6C0-4B1F-B8E1-B60CE45B9176}" type="presParOf" srcId="{029E5D92-05BC-46CB-A213-247C1FF735C4}" destId="{2F184844-B2E4-427B-B413-C5858ABD1465}"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090E38-8A95-4D31-A0D1-96BE93762901}" type="doc">
      <dgm:prSet loTypeId="urn:microsoft.com/office/officeart/2005/8/layout/process5" loCatId="process" qsTypeId="urn:microsoft.com/office/officeart/2005/8/quickstyle/simple1" qsCatId="simple" csTypeId="urn:microsoft.com/office/officeart/2005/8/colors/colorful2" csCatId="colorful"/>
      <dgm:spPr/>
      <dgm:t>
        <a:bodyPr/>
        <a:lstStyle/>
        <a:p>
          <a:endParaRPr lang="en-US"/>
        </a:p>
      </dgm:t>
    </dgm:pt>
    <dgm:pt modelId="{F5AB998D-97FC-4984-800C-69848F4177A9}">
      <dgm:prSet/>
      <dgm:spPr/>
      <dgm:t>
        <a:bodyPr/>
        <a:lstStyle/>
        <a:p>
          <a:r>
            <a:rPr lang="en-US" i="1"/>
            <a:t>Jak im pomóc?</a:t>
          </a:r>
          <a:endParaRPr lang="en-US"/>
        </a:p>
      </dgm:t>
    </dgm:pt>
    <dgm:pt modelId="{36A00378-1284-452F-BEF1-1E59A01F534C}" type="parTrans" cxnId="{54F75AA1-182E-4334-8BBE-F513D6EFA78C}">
      <dgm:prSet/>
      <dgm:spPr/>
      <dgm:t>
        <a:bodyPr/>
        <a:lstStyle/>
        <a:p>
          <a:endParaRPr lang="en-US"/>
        </a:p>
      </dgm:t>
    </dgm:pt>
    <dgm:pt modelId="{133F404C-9D90-4C02-A14E-F4D2EACEDC70}" type="sibTrans" cxnId="{54F75AA1-182E-4334-8BBE-F513D6EFA78C}">
      <dgm:prSet/>
      <dgm:spPr/>
      <dgm:t>
        <a:bodyPr/>
        <a:lstStyle/>
        <a:p>
          <a:endParaRPr lang="en-US"/>
        </a:p>
      </dgm:t>
    </dgm:pt>
    <dgm:pt modelId="{90C59144-9BDF-4AE5-BC6E-D0E662553DCC}">
      <dgm:prSet/>
      <dgm:spPr/>
      <dgm:t>
        <a:bodyPr/>
        <a:lstStyle/>
        <a:p>
          <a:r>
            <a:rPr lang="en-US"/>
            <a:t>Możemy wykorzystać </a:t>
          </a:r>
          <a:r>
            <a:rPr lang="en-US" b="1"/>
            <a:t>techniki projekcyjne</a:t>
          </a:r>
          <a:r>
            <a:rPr lang="en-US"/>
            <a:t>. </a:t>
          </a:r>
        </a:p>
      </dgm:t>
    </dgm:pt>
    <dgm:pt modelId="{955ACF77-3751-45EB-BD28-E2E30998C746}" type="parTrans" cxnId="{2990AB10-8D6F-4640-A167-94F8A98CC618}">
      <dgm:prSet/>
      <dgm:spPr/>
      <dgm:t>
        <a:bodyPr/>
        <a:lstStyle/>
        <a:p>
          <a:endParaRPr lang="en-US"/>
        </a:p>
      </dgm:t>
    </dgm:pt>
    <dgm:pt modelId="{131F4040-A770-431B-92D5-117CA3E3B35C}" type="sibTrans" cxnId="{2990AB10-8D6F-4640-A167-94F8A98CC618}">
      <dgm:prSet/>
      <dgm:spPr/>
      <dgm:t>
        <a:bodyPr/>
        <a:lstStyle/>
        <a:p>
          <a:endParaRPr lang="en-US"/>
        </a:p>
      </dgm:t>
    </dgm:pt>
    <dgm:pt modelId="{3C1716FA-3B49-49EB-B8FE-26A937B9BAD4}">
      <dgm:prSet/>
      <dgm:spPr/>
      <dgm:t>
        <a:bodyPr/>
        <a:lstStyle/>
        <a:p>
          <a:r>
            <a:rPr lang="en-US"/>
            <a:t>Młodsze dzieci chętnie rysują to, czego się lękają. Ciekawym pomysłem, już nie na diagnozę, a bardziej na terapię, jest poproszenie dziecka o to, by narysowało potwory, które go straszą. Następnie można wspólnie z dzieckiem dodać im elementy komiczne, ośmieszyć je, spowodować, że groźne „atrybuty” nie będą widoczne, a w ich miejsce pojawią się miłe i zabawne elementy.</a:t>
          </a:r>
        </a:p>
      </dgm:t>
    </dgm:pt>
    <dgm:pt modelId="{79C6F4EA-C0B2-46EC-8755-C14EB868DC2B}" type="parTrans" cxnId="{D0F6DF37-4E40-4826-93ED-2FBA827E2901}">
      <dgm:prSet/>
      <dgm:spPr/>
      <dgm:t>
        <a:bodyPr/>
        <a:lstStyle/>
        <a:p>
          <a:endParaRPr lang="en-US"/>
        </a:p>
      </dgm:t>
    </dgm:pt>
    <dgm:pt modelId="{1A40F9F4-AA53-4662-9107-7BD05BF32933}" type="sibTrans" cxnId="{D0F6DF37-4E40-4826-93ED-2FBA827E2901}">
      <dgm:prSet/>
      <dgm:spPr/>
      <dgm:t>
        <a:bodyPr/>
        <a:lstStyle/>
        <a:p>
          <a:endParaRPr lang="en-US"/>
        </a:p>
      </dgm:t>
    </dgm:pt>
    <dgm:pt modelId="{8BA3BFE9-0E9E-4B4C-83AB-4538588D3130}">
      <dgm:prSet/>
      <dgm:spPr/>
      <dgm:t>
        <a:bodyPr/>
        <a:lstStyle/>
        <a:p>
          <a:r>
            <a:rPr lang="en-US"/>
            <a:t>Starsze można poprosić o wypełnianie zdań niedokończonych, kończenie wcześniej przygotowanych historyjekczy opisywanie najczarniejszego koszmaru.</a:t>
          </a:r>
        </a:p>
      </dgm:t>
    </dgm:pt>
    <dgm:pt modelId="{9ED7764D-89CD-4E30-AF97-5BEE25DD1138}" type="parTrans" cxnId="{188EF5A1-BBCD-42EC-B30C-A8300FA7A51D}">
      <dgm:prSet/>
      <dgm:spPr/>
      <dgm:t>
        <a:bodyPr/>
        <a:lstStyle/>
        <a:p>
          <a:endParaRPr lang="en-US"/>
        </a:p>
      </dgm:t>
    </dgm:pt>
    <dgm:pt modelId="{7E12FD1F-3C33-4A1E-B5B7-5CB0F9D2482C}" type="sibTrans" cxnId="{188EF5A1-BBCD-42EC-B30C-A8300FA7A51D}">
      <dgm:prSet/>
      <dgm:spPr/>
      <dgm:t>
        <a:bodyPr/>
        <a:lstStyle/>
        <a:p>
          <a:endParaRPr lang="en-US"/>
        </a:p>
      </dgm:t>
    </dgm:pt>
    <dgm:pt modelId="{3C07A353-B341-40FD-9E80-555A6B0A619F}" type="pres">
      <dgm:prSet presAssocID="{E4090E38-8A95-4D31-A0D1-96BE93762901}" presName="diagram" presStyleCnt="0">
        <dgm:presLayoutVars>
          <dgm:dir/>
          <dgm:resizeHandles val="exact"/>
        </dgm:presLayoutVars>
      </dgm:prSet>
      <dgm:spPr/>
    </dgm:pt>
    <dgm:pt modelId="{D61D340C-8608-4CD0-9D80-7BBB2D33E6A9}" type="pres">
      <dgm:prSet presAssocID="{F5AB998D-97FC-4984-800C-69848F4177A9}" presName="node" presStyleLbl="node1" presStyleIdx="0" presStyleCnt="4">
        <dgm:presLayoutVars>
          <dgm:bulletEnabled val="1"/>
        </dgm:presLayoutVars>
      </dgm:prSet>
      <dgm:spPr/>
    </dgm:pt>
    <dgm:pt modelId="{C1AE6694-69B9-40AD-8046-812C4FA23481}" type="pres">
      <dgm:prSet presAssocID="{133F404C-9D90-4C02-A14E-F4D2EACEDC70}" presName="sibTrans" presStyleLbl="sibTrans2D1" presStyleIdx="0" presStyleCnt="3"/>
      <dgm:spPr/>
    </dgm:pt>
    <dgm:pt modelId="{792F5D3F-2E3E-4AED-B680-212B23FC6133}" type="pres">
      <dgm:prSet presAssocID="{133F404C-9D90-4C02-A14E-F4D2EACEDC70}" presName="connectorText" presStyleLbl="sibTrans2D1" presStyleIdx="0" presStyleCnt="3"/>
      <dgm:spPr/>
    </dgm:pt>
    <dgm:pt modelId="{A787A8E8-237F-49B3-852A-9436581E1400}" type="pres">
      <dgm:prSet presAssocID="{90C59144-9BDF-4AE5-BC6E-D0E662553DCC}" presName="node" presStyleLbl="node1" presStyleIdx="1" presStyleCnt="4">
        <dgm:presLayoutVars>
          <dgm:bulletEnabled val="1"/>
        </dgm:presLayoutVars>
      </dgm:prSet>
      <dgm:spPr/>
    </dgm:pt>
    <dgm:pt modelId="{E4D2B28F-6140-4486-BD02-B9BCA7173044}" type="pres">
      <dgm:prSet presAssocID="{131F4040-A770-431B-92D5-117CA3E3B35C}" presName="sibTrans" presStyleLbl="sibTrans2D1" presStyleIdx="1" presStyleCnt="3"/>
      <dgm:spPr/>
    </dgm:pt>
    <dgm:pt modelId="{5B39CFEB-81CA-45D4-A396-477E478F7975}" type="pres">
      <dgm:prSet presAssocID="{131F4040-A770-431B-92D5-117CA3E3B35C}" presName="connectorText" presStyleLbl="sibTrans2D1" presStyleIdx="1" presStyleCnt="3"/>
      <dgm:spPr/>
    </dgm:pt>
    <dgm:pt modelId="{91521F35-506A-40A7-9CC4-813653B8B68A}" type="pres">
      <dgm:prSet presAssocID="{3C1716FA-3B49-49EB-B8FE-26A937B9BAD4}" presName="node" presStyleLbl="node1" presStyleIdx="2" presStyleCnt="4">
        <dgm:presLayoutVars>
          <dgm:bulletEnabled val="1"/>
        </dgm:presLayoutVars>
      </dgm:prSet>
      <dgm:spPr/>
    </dgm:pt>
    <dgm:pt modelId="{73713E76-0413-4CE4-A312-180C74927B48}" type="pres">
      <dgm:prSet presAssocID="{1A40F9F4-AA53-4662-9107-7BD05BF32933}" presName="sibTrans" presStyleLbl="sibTrans2D1" presStyleIdx="2" presStyleCnt="3"/>
      <dgm:spPr/>
    </dgm:pt>
    <dgm:pt modelId="{9EA1C77A-C056-47F7-B745-89829819CBC0}" type="pres">
      <dgm:prSet presAssocID="{1A40F9F4-AA53-4662-9107-7BD05BF32933}" presName="connectorText" presStyleLbl="sibTrans2D1" presStyleIdx="2" presStyleCnt="3"/>
      <dgm:spPr/>
    </dgm:pt>
    <dgm:pt modelId="{E2C9B716-1A29-4F51-9D92-08775865B941}" type="pres">
      <dgm:prSet presAssocID="{8BA3BFE9-0E9E-4B4C-83AB-4538588D3130}" presName="node" presStyleLbl="node1" presStyleIdx="3" presStyleCnt="4">
        <dgm:presLayoutVars>
          <dgm:bulletEnabled val="1"/>
        </dgm:presLayoutVars>
      </dgm:prSet>
      <dgm:spPr/>
    </dgm:pt>
  </dgm:ptLst>
  <dgm:cxnLst>
    <dgm:cxn modelId="{2990AB10-8D6F-4640-A167-94F8A98CC618}" srcId="{E4090E38-8A95-4D31-A0D1-96BE93762901}" destId="{90C59144-9BDF-4AE5-BC6E-D0E662553DCC}" srcOrd="1" destOrd="0" parTransId="{955ACF77-3751-45EB-BD28-E2E30998C746}" sibTransId="{131F4040-A770-431B-92D5-117CA3E3B35C}"/>
    <dgm:cxn modelId="{55E6F316-F949-45B2-A96D-2CCFC82F453B}" type="presOf" srcId="{1A40F9F4-AA53-4662-9107-7BD05BF32933}" destId="{9EA1C77A-C056-47F7-B745-89829819CBC0}" srcOrd="1" destOrd="0" presId="urn:microsoft.com/office/officeart/2005/8/layout/process5"/>
    <dgm:cxn modelId="{8EBD3823-96A9-4B79-92B8-3CC098233976}" type="presOf" srcId="{131F4040-A770-431B-92D5-117CA3E3B35C}" destId="{E4D2B28F-6140-4486-BD02-B9BCA7173044}" srcOrd="0" destOrd="0" presId="urn:microsoft.com/office/officeart/2005/8/layout/process5"/>
    <dgm:cxn modelId="{D0F6DF37-4E40-4826-93ED-2FBA827E2901}" srcId="{E4090E38-8A95-4D31-A0D1-96BE93762901}" destId="{3C1716FA-3B49-49EB-B8FE-26A937B9BAD4}" srcOrd="2" destOrd="0" parTransId="{79C6F4EA-C0B2-46EC-8755-C14EB868DC2B}" sibTransId="{1A40F9F4-AA53-4662-9107-7BD05BF32933}"/>
    <dgm:cxn modelId="{2497935D-EBFF-4177-B58D-D239FA802ABE}" type="presOf" srcId="{131F4040-A770-431B-92D5-117CA3E3B35C}" destId="{5B39CFEB-81CA-45D4-A396-477E478F7975}" srcOrd="1" destOrd="0" presId="urn:microsoft.com/office/officeart/2005/8/layout/process5"/>
    <dgm:cxn modelId="{0221D365-48E8-4EEC-9342-C07CE4299F21}" type="presOf" srcId="{133F404C-9D90-4C02-A14E-F4D2EACEDC70}" destId="{C1AE6694-69B9-40AD-8046-812C4FA23481}" srcOrd="0" destOrd="0" presId="urn:microsoft.com/office/officeart/2005/8/layout/process5"/>
    <dgm:cxn modelId="{4BDCF965-41B8-44D0-8433-800ED3AD3F7E}" type="presOf" srcId="{90C59144-9BDF-4AE5-BC6E-D0E662553DCC}" destId="{A787A8E8-237F-49B3-852A-9436581E1400}" srcOrd="0" destOrd="0" presId="urn:microsoft.com/office/officeart/2005/8/layout/process5"/>
    <dgm:cxn modelId="{F1BE2746-6D2E-44E6-AE63-3EFB50DD4E0C}" type="presOf" srcId="{E4090E38-8A95-4D31-A0D1-96BE93762901}" destId="{3C07A353-B341-40FD-9E80-555A6B0A619F}" srcOrd="0" destOrd="0" presId="urn:microsoft.com/office/officeart/2005/8/layout/process5"/>
    <dgm:cxn modelId="{B6056B9E-4590-4EE3-9901-FFCD7178BEC4}" type="presOf" srcId="{8BA3BFE9-0E9E-4B4C-83AB-4538588D3130}" destId="{E2C9B716-1A29-4F51-9D92-08775865B941}" srcOrd="0" destOrd="0" presId="urn:microsoft.com/office/officeart/2005/8/layout/process5"/>
    <dgm:cxn modelId="{54F75AA1-182E-4334-8BBE-F513D6EFA78C}" srcId="{E4090E38-8A95-4D31-A0D1-96BE93762901}" destId="{F5AB998D-97FC-4984-800C-69848F4177A9}" srcOrd="0" destOrd="0" parTransId="{36A00378-1284-452F-BEF1-1E59A01F534C}" sibTransId="{133F404C-9D90-4C02-A14E-F4D2EACEDC70}"/>
    <dgm:cxn modelId="{188EF5A1-BBCD-42EC-B30C-A8300FA7A51D}" srcId="{E4090E38-8A95-4D31-A0D1-96BE93762901}" destId="{8BA3BFE9-0E9E-4B4C-83AB-4538588D3130}" srcOrd="3" destOrd="0" parTransId="{9ED7764D-89CD-4E30-AF97-5BEE25DD1138}" sibTransId="{7E12FD1F-3C33-4A1E-B5B7-5CB0F9D2482C}"/>
    <dgm:cxn modelId="{C743AFBA-BD1C-486F-97FE-2C7358A6E700}" type="presOf" srcId="{1A40F9F4-AA53-4662-9107-7BD05BF32933}" destId="{73713E76-0413-4CE4-A312-180C74927B48}" srcOrd="0" destOrd="0" presId="urn:microsoft.com/office/officeart/2005/8/layout/process5"/>
    <dgm:cxn modelId="{9A2B97DB-7D97-4DCD-8D60-F2051F927B90}" type="presOf" srcId="{133F404C-9D90-4C02-A14E-F4D2EACEDC70}" destId="{792F5D3F-2E3E-4AED-B680-212B23FC6133}" srcOrd="1" destOrd="0" presId="urn:microsoft.com/office/officeart/2005/8/layout/process5"/>
    <dgm:cxn modelId="{58892CED-BE26-4C0A-9E43-09D76F252F70}" type="presOf" srcId="{F5AB998D-97FC-4984-800C-69848F4177A9}" destId="{D61D340C-8608-4CD0-9D80-7BBB2D33E6A9}" srcOrd="0" destOrd="0" presId="urn:microsoft.com/office/officeart/2005/8/layout/process5"/>
    <dgm:cxn modelId="{D5A33FFD-2087-4E42-A40C-2A6941246748}" type="presOf" srcId="{3C1716FA-3B49-49EB-B8FE-26A937B9BAD4}" destId="{91521F35-506A-40A7-9CC4-813653B8B68A}" srcOrd="0" destOrd="0" presId="urn:microsoft.com/office/officeart/2005/8/layout/process5"/>
    <dgm:cxn modelId="{CB15A0E4-27DC-4A04-8CBE-397DF6583BA9}" type="presParOf" srcId="{3C07A353-B341-40FD-9E80-555A6B0A619F}" destId="{D61D340C-8608-4CD0-9D80-7BBB2D33E6A9}" srcOrd="0" destOrd="0" presId="urn:microsoft.com/office/officeart/2005/8/layout/process5"/>
    <dgm:cxn modelId="{DBC55AD0-DC8A-45A4-8D7A-3C8038BE2890}" type="presParOf" srcId="{3C07A353-B341-40FD-9E80-555A6B0A619F}" destId="{C1AE6694-69B9-40AD-8046-812C4FA23481}" srcOrd="1" destOrd="0" presId="urn:microsoft.com/office/officeart/2005/8/layout/process5"/>
    <dgm:cxn modelId="{C9A99CD2-1AA5-4053-BCA1-A17D7E47491C}" type="presParOf" srcId="{C1AE6694-69B9-40AD-8046-812C4FA23481}" destId="{792F5D3F-2E3E-4AED-B680-212B23FC6133}" srcOrd="0" destOrd="0" presId="urn:microsoft.com/office/officeart/2005/8/layout/process5"/>
    <dgm:cxn modelId="{D5B242D0-66F3-499F-AA1C-F088E30F635F}" type="presParOf" srcId="{3C07A353-B341-40FD-9E80-555A6B0A619F}" destId="{A787A8E8-237F-49B3-852A-9436581E1400}" srcOrd="2" destOrd="0" presId="urn:microsoft.com/office/officeart/2005/8/layout/process5"/>
    <dgm:cxn modelId="{75135C5D-5B8A-4FB9-8D63-221DC6B6B2D1}" type="presParOf" srcId="{3C07A353-B341-40FD-9E80-555A6B0A619F}" destId="{E4D2B28F-6140-4486-BD02-B9BCA7173044}" srcOrd="3" destOrd="0" presId="urn:microsoft.com/office/officeart/2005/8/layout/process5"/>
    <dgm:cxn modelId="{305F2569-2FC6-40EB-AF26-50A9940E8AC2}" type="presParOf" srcId="{E4D2B28F-6140-4486-BD02-B9BCA7173044}" destId="{5B39CFEB-81CA-45D4-A396-477E478F7975}" srcOrd="0" destOrd="0" presId="urn:microsoft.com/office/officeart/2005/8/layout/process5"/>
    <dgm:cxn modelId="{C15E3F57-9699-41F8-82F7-EDEFCEB21EE2}" type="presParOf" srcId="{3C07A353-B341-40FD-9E80-555A6B0A619F}" destId="{91521F35-506A-40A7-9CC4-813653B8B68A}" srcOrd="4" destOrd="0" presId="urn:microsoft.com/office/officeart/2005/8/layout/process5"/>
    <dgm:cxn modelId="{D5E0AFA8-EB57-4A73-8DC0-39E76AB1D300}" type="presParOf" srcId="{3C07A353-B341-40FD-9E80-555A6B0A619F}" destId="{73713E76-0413-4CE4-A312-180C74927B48}" srcOrd="5" destOrd="0" presId="urn:microsoft.com/office/officeart/2005/8/layout/process5"/>
    <dgm:cxn modelId="{B42E54C9-1E26-4F31-9540-D88D08711063}" type="presParOf" srcId="{73713E76-0413-4CE4-A312-180C74927B48}" destId="{9EA1C77A-C056-47F7-B745-89829819CBC0}" srcOrd="0" destOrd="0" presId="urn:microsoft.com/office/officeart/2005/8/layout/process5"/>
    <dgm:cxn modelId="{CBAB1858-73B5-43DA-96B4-5D9E7FA5F8CE}" type="presParOf" srcId="{3C07A353-B341-40FD-9E80-555A6B0A619F}" destId="{E2C9B716-1A29-4F51-9D92-08775865B941}"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090E38-8A95-4D31-A0D1-96BE9376290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BA3BFE9-0E9E-4B4C-83AB-4538588D3130}">
      <dgm:prSet phldr="0"/>
      <dgm:spPr/>
      <dgm:t>
        <a:bodyPr/>
        <a:lstStyle/>
        <a:p>
          <a:pPr rtl="0"/>
          <a:r>
            <a:rPr lang="en-US" b="1" i="0" dirty="0">
              <a:latin typeface="Calibri"/>
              <a:cs typeface="Calibri"/>
            </a:rPr>
            <a:t>Przymuszanie dziecka , by zrobi</a:t>
          </a:r>
          <a:r>
            <a:rPr lang="pl-PL" b="1" i="0" dirty="0">
              <a:latin typeface="Calibri"/>
              <a:cs typeface="Calibri"/>
            </a:rPr>
            <a:t>ł</a:t>
          </a:r>
          <a:r>
            <a:rPr lang="en-US" b="1" i="0" dirty="0">
              <a:latin typeface="Calibri"/>
              <a:cs typeface="Calibri"/>
            </a:rPr>
            <a:t> co</a:t>
          </a:r>
          <a:r>
            <a:rPr lang="pl-PL" b="1" i="0" dirty="0">
              <a:latin typeface="Calibri"/>
              <a:cs typeface="Calibri"/>
            </a:rPr>
            <a:t>ś, przed czym odczuwa silny lę</a:t>
          </a:r>
          <a:r>
            <a:rPr lang="en-US" b="1" i="0" dirty="0">
              <a:latin typeface="Calibri"/>
              <a:cs typeface="Calibri"/>
            </a:rPr>
            <a:t>k, jest niedopuszczalne,</a:t>
          </a:r>
          <a:r>
            <a:rPr lang="pl-PL" b="1" i="0" dirty="0">
              <a:latin typeface="Calibri"/>
              <a:cs typeface="Calibri"/>
            </a:rPr>
            <a:t> </a:t>
          </a:r>
          <a:r>
            <a:rPr lang="en-US" b="1" i="0" dirty="0">
              <a:latin typeface="Calibri"/>
              <a:cs typeface="Calibri"/>
            </a:rPr>
            <a:t>gdy</a:t>
          </a:r>
          <a:r>
            <a:rPr lang="pl-PL" b="1" i="0" dirty="0">
              <a:latin typeface="Calibri"/>
              <a:cs typeface="Calibri"/>
            </a:rPr>
            <a:t>ż</a:t>
          </a:r>
          <a:r>
            <a:rPr lang="en-US" b="1" i="0" dirty="0">
              <a:latin typeface="Calibri"/>
              <a:cs typeface="Calibri"/>
            </a:rPr>
            <a:t> mo</a:t>
          </a:r>
          <a:r>
            <a:rPr lang="pl-PL" b="1" i="0" dirty="0">
              <a:latin typeface="Calibri"/>
              <a:cs typeface="Calibri"/>
            </a:rPr>
            <a:t>że ten stan jeszcze pogłę</a:t>
          </a:r>
          <a:r>
            <a:rPr lang="en-US" b="1" i="0" dirty="0">
              <a:latin typeface="Calibri"/>
              <a:cs typeface="Calibri"/>
            </a:rPr>
            <a:t>bi</a:t>
          </a:r>
          <a:r>
            <a:rPr lang="pl-PL" b="1" i="0" dirty="0">
              <a:latin typeface="Calibri"/>
              <a:cs typeface="Calibri"/>
            </a:rPr>
            <a:t>ć</a:t>
          </a:r>
          <a:r>
            <a:rPr lang="en-US" b="1" i="0" dirty="0">
              <a:latin typeface="Calibri"/>
              <a:cs typeface="Calibri"/>
            </a:rPr>
            <a:t>. </a:t>
          </a:r>
          <a:r>
            <a:rPr lang="en-US" i="0" dirty="0">
              <a:latin typeface="Calibri"/>
              <a:cs typeface="Calibri"/>
            </a:rPr>
            <a:t>Je</a:t>
          </a:r>
          <a:r>
            <a:rPr lang="pl-PL" i="0" dirty="0">
              <a:latin typeface="Calibri"/>
              <a:cs typeface="Calibri"/>
            </a:rPr>
            <a:t>ś</a:t>
          </a:r>
          <a:r>
            <a:rPr lang="en-US" i="0" dirty="0">
              <a:latin typeface="Calibri"/>
              <a:cs typeface="Calibri"/>
            </a:rPr>
            <a:t>li ucze</a:t>
          </a:r>
          <a:r>
            <a:rPr lang="pl-PL" i="0" dirty="0">
              <a:latin typeface="Calibri"/>
              <a:cs typeface="Calibri"/>
            </a:rPr>
            <a:t>ń</a:t>
          </a:r>
          <a:r>
            <a:rPr lang="en-US" i="0" dirty="0">
              <a:latin typeface="Calibri"/>
              <a:cs typeface="Calibri"/>
            </a:rPr>
            <a:t> zrobi co</a:t>
          </a:r>
          <a:r>
            <a:rPr lang="pl-PL" i="0" dirty="0">
              <a:latin typeface="Calibri"/>
              <a:cs typeface="Calibri"/>
            </a:rPr>
            <a:t>ś wbrew sobie i nawet mu się to uda, to trzeba liczyć</a:t>
          </a:r>
          <a:r>
            <a:rPr lang="en-US" i="0" dirty="0">
              <a:latin typeface="Calibri"/>
              <a:cs typeface="Calibri"/>
            </a:rPr>
            <a:t> si</a:t>
          </a:r>
          <a:r>
            <a:rPr lang="pl-PL" i="0" dirty="0">
              <a:latin typeface="Calibri"/>
              <a:cs typeface="Calibri"/>
            </a:rPr>
            <a:t>ę</a:t>
          </a:r>
          <a:r>
            <a:rPr lang="en-US" i="0" dirty="0">
              <a:latin typeface="Calibri"/>
              <a:cs typeface="Calibri"/>
            </a:rPr>
            <a:t> z tym, </a:t>
          </a:r>
          <a:r>
            <a:rPr lang="pl-PL" i="0" dirty="0">
              <a:latin typeface="Calibri"/>
              <a:cs typeface="Calibri"/>
            </a:rPr>
            <a:t>ż</a:t>
          </a:r>
          <a:r>
            <a:rPr lang="en-US" i="0" dirty="0">
              <a:latin typeface="Calibri"/>
              <a:cs typeface="Calibri"/>
            </a:rPr>
            <a:t>e silne emocje, kt</a:t>
          </a:r>
          <a:r>
            <a:rPr lang="pl-PL" i="0" dirty="0">
              <a:latin typeface="Calibri"/>
              <a:cs typeface="Calibri"/>
            </a:rPr>
            <a:t>ó</a:t>
          </a:r>
          <a:r>
            <a:rPr lang="en-US" i="0" dirty="0">
              <a:latin typeface="Calibri"/>
              <a:cs typeface="Calibri"/>
            </a:rPr>
            <a:t>rych do</a:t>
          </a:r>
          <a:r>
            <a:rPr lang="pl-PL" i="0" dirty="0">
              <a:latin typeface="Calibri"/>
              <a:cs typeface="Calibri"/>
            </a:rPr>
            <a:t>ś</a:t>
          </a:r>
          <a:r>
            <a:rPr lang="en-US" i="0" dirty="0">
              <a:latin typeface="Calibri"/>
              <a:cs typeface="Calibri"/>
            </a:rPr>
            <a:t>wiadczy</a:t>
          </a:r>
          <a:r>
            <a:rPr lang="pl-PL" i="0" dirty="0">
              <a:latin typeface="Calibri"/>
              <a:cs typeface="Calibri"/>
            </a:rPr>
            <a:t>ł</a:t>
          </a:r>
          <a:r>
            <a:rPr lang="en-US" i="0" dirty="0">
              <a:latin typeface="Calibri"/>
              <a:cs typeface="Calibri"/>
            </a:rPr>
            <a:t>, uniemo</a:t>
          </a:r>
          <a:r>
            <a:rPr lang="pl-PL" i="0" dirty="0">
              <a:latin typeface="Calibri"/>
              <a:cs typeface="Calibri"/>
            </a:rPr>
            <a:t>ż</a:t>
          </a:r>
          <a:r>
            <a:rPr lang="en-US" i="0" dirty="0">
              <a:latin typeface="Calibri"/>
              <a:cs typeface="Calibri"/>
            </a:rPr>
            <a:t>liwi</a:t>
          </a:r>
          <a:r>
            <a:rPr lang="pl-PL" i="0" dirty="0">
              <a:latin typeface="Calibri"/>
              <a:cs typeface="Calibri"/>
            </a:rPr>
            <a:t>ą</a:t>
          </a:r>
          <a:r>
            <a:rPr lang="en-US" i="0" dirty="0">
              <a:latin typeface="Calibri"/>
              <a:cs typeface="Calibri"/>
            </a:rPr>
            <a:t> mu </a:t>
          </a:r>
          <a:r>
            <a:rPr lang="en-US" i="0" dirty="0" err="1">
              <a:latin typeface="Calibri"/>
              <a:cs typeface="Calibri"/>
            </a:rPr>
            <a:t>wyci</a:t>
          </a:r>
          <a:r>
            <a:rPr lang="pl-PL" i="0" dirty="0">
              <a:latin typeface="Calibri"/>
              <a:cs typeface="Calibri"/>
            </a:rPr>
            <a:t>ą</a:t>
          </a:r>
          <a:r>
            <a:rPr lang="en-US" i="0" dirty="0" err="1">
              <a:latin typeface="Calibri"/>
              <a:cs typeface="Calibri"/>
            </a:rPr>
            <a:t>gni</a:t>
          </a:r>
          <a:r>
            <a:rPr lang="pl-PL" i="0" dirty="0">
              <a:latin typeface="Calibri"/>
              <a:cs typeface="Calibri"/>
            </a:rPr>
            <a:t>ę</a:t>
          </a:r>
          <a:r>
            <a:rPr lang="en-US" i="0" dirty="0" err="1">
              <a:latin typeface="Calibri"/>
              <a:cs typeface="Calibri"/>
            </a:rPr>
            <a:t>cie</a:t>
          </a:r>
          <a:r>
            <a:rPr lang="pl-PL" i="0" dirty="0">
              <a:latin typeface="Calibri"/>
              <a:cs typeface="Calibri"/>
            </a:rPr>
            <a:t> </a:t>
          </a:r>
          <a:r>
            <a:rPr lang="en-US" i="0" dirty="0" err="1">
              <a:latin typeface="Calibri"/>
              <a:cs typeface="Calibri"/>
            </a:rPr>
            <a:t>wniosk</a:t>
          </a:r>
          <a:r>
            <a:rPr lang="pl-PL" i="0" dirty="0">
              <a:latin typeface="Calibri"/>
              <a:cs typeface="Calibri"/>
            </a:rPr>
            <a:t>ó</a:t>
          </a:r>
          <a:r>
            <a:rPr lang="en-US" i="0" dirty="0">
              <a:latin typeface="Calibri"/>
              <a:cs typeface="Calibri"/>
            </a:rPr>
            <a:t>w </a:t>
          </a:r>
          <a:r>
            <a:rPr lang="en-US" i="0" dirty="0" err="1">
              <a:latin typeface="Calibri"/>
              <a:cs typeface="Calibri"/>
            </a:rPr>
            <a:t>i</a:t>
          </a:r>
          <a:r>
            <a:rPr lang="en-US" i="0" dirty="0">
              <a:latin typeface="Calibri"/>
              <a:cs typeface="Calibri"/>
            </a:rPr>
            <a:t> </a:t>
          </a:r>
          <a:r>
            <a:rPr lang="en-US" i="0" dirty="0" err="1">
              <a:latin typeface="Calibri"/>
              <a:cs typeface="Calibri"/>
            </a:rPr>
            <a:t>uog</a:t>
          </a:r>
          <a:r>
            <a:rPr lang="pl-PL" i="0" dirty="0">
              <a:latin typeface="Calibri"/>
              <a:cs typeface="Calibri"/>
            </a:rPr>
            <a:t>ó</a:t>
          </a:r>
          <a:r>
            <a:rPr lang="en-US" i="0" dirty="0" err="1">
              <a:latin typeface="Calibri"/>
              <a:cs typeface="Calibri"/>
            </a:rPr>
            <a:t>lnienie</a:t>
          </a:r>
          <a:r>
            <a:rPr lang="en-US" i="0" dirty="0">
              <a:latin typeface="Calibri"/>
              <a:cs typeface="Calibri"/>
            </a:rPr>
            <a:t> </a:t>
          </a:r>
          <a:r>
            <a:rPr lang="en-US" i="0" dirty="0" err="1">
              <a:latin typeface="Calibri"/>
              <a:cs typeface="Calibri"/>
            </a:rPr>
            <a:t>spostrze</a:t>
          </a:r>
          <a:r>
            <a:rPr lang="pl-PL" i="0" dirty="0">
              <a:latin typeface="Calibri"/>
              <a:cs typeface="Calibri"/>
            </a:rPr>
            <a:t>ż</a:t>
          </a:r>
          <a:r>
            <a:rPr lang="en-US" i="0" dirty="0">
              <a:latin typeface="Calibri"/>
              <a:cs typeface="Calibri"/>
            </a:rPr>
            <a:t>e</a:t>
          </a:r>
          <a:r>
            <a:rPr lang="pl-PL" i="0" dirty="0">
              <a:latin typeface="Calibri"/>
              <a:cs typeface="Calibri"/>
            </a:rPr>
            <a:t>ń</a:t>
          </a:r>
          <a:r>
            <a:rPr lang="en-US" i="0" dirty="0">
              <a:latin typeface="Calibri"/>
              <a:cs typeface="Calibri"/>
            </a:rPr>
            <a:t> </a:t>
          </a:r>
          <a:r>
            <a:rPr lang="en-US" i="0" dirty="0" err="1">
              <a:latin typeface="Calibri"/>
              <a:cs typeface="Calibri"/>
            </a:rPr>
            <a:t>na</a:t>
          </a:r>
          <a:r>
            <a:rPr lang="en-US" i="0" dirty="0">
              <a:latin typeface="Calibri"/>
              <a:cs typeface="Calibri"/>
            </a:rPr>
            <a:t> </a:t>
          </a:r>
          <a:r>
            <a:rPr lang="en-US" i="0" dirty="0" err="1">
              <a:latin typeface="Calibri"/>
              <a:cs typeface="Calibri"/>
            </a:rPr>
            <a:t>pozosta</a:t>
          </a:r>
          <a:r>
            <a:rPr lang="pl-PL" i="0" dirty="0" err="1">
              <a:latin typeface="Calibri"/>
              <a:cs typeface="Calibri"/>
            </a:rPr>
            <a:t>łe</a:t>
          </a:r>
          <a:r>
            <a:rPr lang="pl-PL" i="0" dirty="0">
              <a:latin typeface="Calibri"/>
              <a:cs typeface="Calibri"/>
            </a:rPr>
            <a:t> sytuacje. Tym samym zdarzenie traci walor terapeutyczny. Pracują</a:t>
          </a:r>
          <a:r>
            <a:rPr lang="en-US" i="0" dirty="0">
              <a:latin typeface="Calibri"/>
              <a:cs typeface="Calibri"/>
            </a:rPr>
            <a:t>c z l</a:t>
          </a:r>
          <a:r>
            <a:rPr lang="pl-PL" i="0" dirty="0">
              <a:latin typeface="Calibri"/>
              <a:cs typeface="Calibri"/>
            </a:rPr>
            <a:t>ękiem, stopniowo go oswajamy. </a:t>
          </a:r>
          <a:endParaRPr lang="en-US" i="1" dirty="0"/>
        </a:p>
      </dgm:t>
    </dgm:pt>
    <dgm:pt modelId="{9ED7764D-89CD-4E30-AF97-5BEE25DD1138}" type="parTrans" cxnId="{188EF5A1-BBCD-42EC-B30C-A8300FA7A51D}">
      <dgm:prSet/>
      <dgm:spPr/>
      <dgm:t>
        <a:bodyPr/>
        <a:lstStyle/>
        <a:p>
          <a:endParaRPr lang="en-US"/>
        </a:p>
      </dgm:t>
    </dgm:pt>
    <dgm:pt modelId="{7E12FD1F-3C33-4A1E-B5B7-5CB0F9D2482C}" type="sibTrans" cxnId="{188EF5A1-BBCD-42EC-B30C-A8300FA7A51D}">
      <dgm:prSet/>
      <dgm:spPr/>
      <dgm:t>
        <a:bodyPr/>
        <a:lstStyle/>
        <a:p>
          <a:endParaRPr lang="en-US"/>
        </a:p>
      </dgm:t>
    </dgm:pt>
    <dgm:pt modelId="{1B356A16-4D27-47AC-8EA5-305FF85E815A}" type="pres">
      <dgm:prSet presAssocID="{E4090E38-8A95-4D31-A0D1-96BE93762901}" presName="outerComposite" presStyleCnt="0">
        <dgm:presLayoutVars>
          <dgm:chMax val="5"/>
          <dgm:dir/>
          <dgm:resizeHandles val="exact"/>
        </dgm:presLayoutVars>
      </dgm:prSet>
      <dgm:spPr/>
    </dgm:pt>
    <dgm:pt modelId="{7B2A9740-F5FD-47A3-AF08-322D402F8C31}" type="pres">
      <dgm:prSet presAssocID="{E4090E38-8A95-4D31-A0D1-96BE93762901}" presName="dummyMaxCanvas" presStyleCnt="0">
        <dgm:presLayoutVars/>
      </dgm:prSet>
      <dgm:spPr/>
    </dgm:pt>
    <dgm:pt modelId="{9E1DE586-AFB9-47C1-85C0-2BB1DFB0ADFA}" type="pres">
      <dgm:prSet presAssocID="{E4090E38-8A95-4D31-A0D1-96BE93762901}" presName="OneNode_1" presStyleLbl="node1" presStyleIdx="0" presStyleCnt="1">
        <dgm:presLayoutVars>
          <dgm:bulletEnabled val="1"/>
        </dgm:presLayoutVars>
      </dgm:prSet>
      <dgm:spPr/>
    </dgm:pt>
  </dgm:ptLst>
  <dgm:cxnLst>
    <dgm:cxn modelId="{A449F129-776C-4507-80B6-C3C121F67D65}" type="presOf" srcId="{E4090E38-8A95-4D31-A0D1-96BE93762901}" destId="{1B356A16-4D27-47AC-8EA5-305FF85E815A}" srcOrd="0" destOrd="0" presId="urn:microsoft.com/office/officeart/2005/8/layout/vProcess5"/>
    <dgm:cxn modelId="{188EF5A1-BBCD-42EC-B30C-A8300FA7A51D}" srcId="{E4090E38-8A95-4D31-A0D1-96BE93762901}" destId="{8BA3BFE9-0E9E-4B4C-83AB-4538588D3130}" srcOrd="0" destOrd="0" parTransId="{9ED7764D-89CD-4E30-AF97-5BEE25DD1138}" sibTransId="{7E12FD1F-3C33-4A1E-B5B7-5CB0F9D2482C}"/>
    <dgm:cxn modelId="{34070ABE-0B98-4734-AD84-F28BE6468FC6}" type="presOf" srcId="{8BA3BFE9-0E9E-4B4C-83AB-4538588D3130}" destId="{9E1DE586-AFB9-47C1-85C0-2BB1DFB0ADFA}" srcOrd="0" destOrd="0" presId="urn:microsoft.com/office/officeart/2005/8/layout/vProcess5"/>
    <dgm:cxn modelId="{5E275831-BAB8-48E4-9694-AC96FFAED201}" type="presParOf" srcId="{1B356A16-4D27-47AC-8EA5-305FF85E815A}" destId="{7B2A9740-F5FD-47A3-AF08-322D402F8C31}" srcOrd="0" destOrd="0" presId="urn:microsoft.com/office/officeart/2005/8/layout/vProcess5"/>
    <dgm:cxn modelId="{5271CCE1-5285-4984-840D-195EFE70EABE}" type="presParOf" srcId="{1B356A16-4D27-47AC-8EA5-305FF85E815A}" destId="{9E1DE586-AFB9-47C1-85C0-2BB1DFB0ADFA}"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090E38-8A95-4D31-A0D1-96BE93762901}" type="doc">
      <dgm:prSet loTypeId="urn:microsoft.com/office/officeart/2005/8/layout/process5" loCatId="process" qsTypeId="urn:microsoft.com/office/officeart/2005/8/quickstyle/simple1" qsCatId="simple" csTypeId="urn:microsoft.com/office/officeart/2005/8/colors/accent0_3" csCatId="mainScheme" phldr="1"/>
      <dgm:spPr/>
      <dgm:t>
        <a:bodyPr/>
        <a:lstStyle/>
        <a:p>
          <a:endParaRPr lang="en-US"/>
        </a:p>
      </dgm:t>
    </dgm:pt>
    <dgm:pt modelId="{29199CC8-B4A4-4776-9022-88DB6AFF1867}">
      <dgm:prSet phldr="0"/>
      <dgm:spPr/>
      <dgm:t>
        <a:bodyPr/>
        <a:lstStyle/>
        <a:p>
          <a:pPr algn="l" rtl="0"/>
          <a:r>
            <a:rPr lang="en-US" i="0" dirty="0"/>
            <a:t>•</a:t>
          </a:r>
          <a:r>
            <a:rPr lang="en-US" i="0" dirty="0" err="1"/>
            <a:t>Spróbuj</a:t>
          </a:r>
          <a:r>
            <a:rPr lang="en-US" i="0" dirty="0"/>
            <a:t> </a:t>
          </a:r>
          <a:r>
            <a:rPr lang="en-US" i="0" dirty="0" err="1"/>
            <a:t>zrozumieć</a:t>
          </a:r>
          <a:r>
            <a:rPr lang="en-US" i="0" dirty="0"/>
            <a:t> </a:t>
          </a:r>
          <a:r>
            <a:rPr lang="en-US" i="0" dirty="0" err="1"/>
            <a:t>jego</a:t>
          </a:r>
          <a:r>
            <a:rPr lang="en-US" i="0" dirty="0"/>
            <a:t> </a:t>
          </a:r>
          <a:r>
            <a:rPr lang="en-US" i="0" dirty="0" err="1"/>
            <a:t>lęk</a:t>
          </a:r>
          <a:r>
            <a:rPr lang="en-US" i="0" dirty="0"/>
            <a:t>. </a:t>
          </a:r>
          <a:r>
            <a:rPr lang="en-US" i="0" dirty="0" err="1"/>
            <a:t>Pamiętaj</a:t>
          </a:r>
          <a:r>
            <a:rPr lang="en-US" i="0" dirty="0"/>
            <a:t>, </a:t>
          </a:r>
          <a:r>
            <a:rPr lang="en-US" i="0" dirty="0" err="1"/>
            <a:t>że</a:t>
          </a:r>
          <a:r>
            <a:rPr lang="en-US" i="0" dirty="0"/>
            <a:t> z </a:t>
          </a:r>
          <a:r>
            <a:rPr lang="en-US" i="0" dirty="0" err="1"/>
            <a:t>niego</a:t>
          </a:r>
          <a:r>
            <a:rPr lang="en-US" i="0" dirty="0"/>
            <a:t> </a:t>
          </a:r>
          <a:r>
            <a:rPr lang="en-US" i="0" dirty="0" err="1"/>
            <a:t>wyrośnie</a:t>
          </a:r>
          <a:r>
            <a:rPr lang="en-US" i="0" dirty="0"/>
            <a:t>. </a:t>
          </a:r>
          <a:r>
            <a:rPr lang="en-US" i="0" dirty="0" err="1"/>
            <a:t>Powiedz</a:t>
          </a:r>
          <a:r>
            <a:rPr lang="en-US" i="0" dirty="0"/>
            <a:t> mu: „ </a:t>
          </a:r>
          <a:r>
            <a:rPr lang="en-US" b="1" i="1" dirty="0" err="1"/>
            <a:t>każdy</a:t>
          </a:r>
          <a:r>
            <a:rPr lang="en-US" b="1" i="1" dirty="0"/>
            <a:t> </a:t>
          </a:r>
          <a:r>
            <a:rPr lang="en-US" b="1" i="1" dirty="0" err="1"/>
            <a:t>się</a:t>
          </a:r>
          <a:r>
            <a:rPr lang="en-US" b="1" i="1" dirty="0"/>
            <a:t> </a:t>
          </a:r>
          <a:r>
            <a:rPr lang="en-US" b="1" i="1" dirty="0" err="1"/>
            <a:t>czasem</a:t>
          </a:r>
          <a:r>
            <a:rPr lang="en-US" b="1" i="1" dirty="0"/>
            <a:t> </a:t>
          </a:r>
          <a:r>
            <a:rPr lang="en-US" b="1" i="1" dirty="0" err="1"/>
            <a:t>boi</a:t>
          </a:r>
          <a:r>
            <a:rPr lang="en-US" b="1" i="1" dirty="0"/>
            <a:t> </a:t>
          </a:r>
          <a:r>
            <a:rPr lang="en-US" b="1" i="1" dirty="0" err="1"/>
            <a:t>i</a:t>
          </a:r>
          <a:r>
            <a:rPr lang="en-US" b="1" i="1" dirty="0"/>
            <a:t> </a:t>
          </a:r>
          <a:r>
            <a:rPr lang="en-US" b="1" i="1" dirty="0" err="1"/>
            <a:t>nie</a:t>
          </a:r>
          <a:r>
            <a:rPr lang="en-US" b="1" i="1" dirty="0"/>
            <a:t> ma w </a:t>
          </a:r>
          <a:r>
            <a:rPr lang="en-US" b="1" i="1" dirty="0" err="1"/>
            <a:t>tym</a:t>
          </a:r>
          <a:r>
            <a:rPr lang="en-US" b="1" i="1" dirty="0"/>
            <a:t> </a:t>
          </a:r>
          <a:r>
            <a:rPr lang="en-US" b="1" i="1" dirty="0" err="1"/>
            <a:t>niczego</a:t>
          </a:r>
          <a:r>
            <a:rPr lang="en-US" b="1" i="1" dirty="0"/>
            <a:t> </a:t>
          </a:r>
          <a:r>
            <a:rPr lang="en-US" b="1" i="1" dirty="0" err="1"/>
            <a:t>nagannego</a:t>
          </a:r>
          <a:r>
            <a:rPr lang="en-US" b="1" i="1" dirty="0"/>
            <a:t>”.</a:t>
          </a:r>
          <a:r>
            <a:rPr lang="en-US" b="1" i="1" dirty="0">
              <a:latin typeface="Elephant"/>
            </a:rPr>
            <a:t> </a:t>
          </a:r>
          <a:endParaRPr lang="en-US" i="1" dirty="0">
            <a:latin typeface="Elephant"/>
          </a:endParaRPr>
        </a:p>
      </dgm:t>
    </dgm:pt>
    <dgm:pt modelId="{CC30F080-F292-4E1E-B9A8-07BE650713B0}" type="parTrans" cxnId="{3DF07071-C73F-4B64-92E0-37574C35AD13}">
      <dgm:prSet/>
      <dgm:spPr/>
    </dgm:pt>
    <dgm:pt modelId="{ABAAF6EE-DB92-4E1F-A22A-DBB721473E9C}" type="sibTrans" cxnId="{3DF07071-C73F-4B64-92E0-37574C35AD13}">
      <dgm:prSet/>
      <dgm:spPr/>
      <dgm:t>
        <a:bodyPr/>
        <a:lstStyle/>
        <a:p>
          <a:endParaRPr lang="pl-PL"/>
        </a:p>
      </dgm:t>
    </dgm:pt>
    <dgm:pt modelId="{1C0451EE-BE4D-48B6-A33D-1E99CCA7F4E3}">
      <dgm:prSet phldr="0"/>
      <dgm:spPr/>
      <dgm:t>
        <a:bodyPr/>
        <a:lstStyle/>
        <a:p>
          <a:pPr algn="l"/>
          <a:r>
            <a:rPr lang="en-US" i="0" dirty="0"/>
            <a:t>•Staraj się poznać przyczyny lęku i pozwól przez jakiś czas unikać budzącej lęk sytuacji. </a:t>
          </a:r>
          <a:endParaRPr lang="en-US" dirty="0"/>
        </a:p>
      </dgm:t>
    </dgm:pt>
    <dgm:pt modelId="{BA2CA26C-F714-44B9-BA89-6B11FA4756D5}" type="parTrans" cxnId="{5EEE7422-0083-461C-9BD4-0A88DA91F4A7}">
      <dgm:prSet/>
      <dgm:spPr/>
    </dgm:pt>
    <dgm:pt modelId="{20A0CFAF-7561-4F22-B081-86887E31696C}" type="sibTrans" cxnId="{5EEE7422-0083-461C-9BD4-0A88DA91F4A7}">
      <dgm:prSet/>
      <dgm:spPr/>
      <dgm:t>
        <a:bodyPr/>
        <a:lstStyle/>
        <a:p>
          <a:endParaRPr lang="pl-PL"/>
        </a:p>
      </dgm:t>
    </dgm:pt>
    <dgm:pt modelId="{7EB9553A-BADA-4456-818F-1C28488DFC63}">
      <dgm:prSet phldr="0"/>
      <dgm:spPr/>
      <dgm:t>
        <a:bodyPr/>
        <a:lstStyle/>
        <a:p>
          <a:pPr algn="l" rtl="0"/>
          <a:r>
            <a:rPr lang="en-US" i="0" dirty="0"/>
            <a:t>•</a:t>
          </a:r>
          <a:r>
            <a:rPr lang="en-US" i="0" dirty="0" err="1"/>
            <a:t>Stosuj</a:t>
          </a:r>
          <a:r>
            <a:rPr lang="en-US" i="0" dirty="0"/>
            <a:t> </a:t>
          </a:r>
          <a:r>
            <a:rPr lang="en-US" i="0" dirty="0" err="1"/>
            <a:t>metodę</a:t>
          </a:r>
          <a:r>
            <a:rPr lang="en-US" i="0" dirty="0"/>
            <a:t> </a:t>
          </a:r>
          <a:r>
            <a:rPr lang="en-US" i="0" dirty="0" err="1"/>
            <a:t>małych</a:t>
          </a:r>
          <a:r>
            <a:rPr lang="en-US" i="0" dirty="0"/>
            <a:t> </a:t>
          </a:r>
          <a:r>
            <a:rPr lang="en-US" i="0" dirty="0" err="1"/>
            <a:t>kroków</a:t>
          </a:r>
          <a:r>
            <a:rPr lang="en-US" i="0" dirty="0"/>
            <a:t>. </a:t>
          </a:r>
          <a:r>
            <a:rPr lang="en-US" i="0" dirty="0" err="1"/>
            <a:t>Pozwól</a:t>
          </a:r>
          <a:r>
            <a:rPr lang="en-US" i="0" dirty="0"/>
            <a:t> </a:t>
          </a:r>
          <a:r>
            <a:rPr lang="en-US" i="0" dirty="0" err="1"/>
            <a:t>stopniowo</a:t>
          </a:r>
          <a:r>
            <a:rPr lang="en-US" i="0" dirty="0"/>
            <a:t> </a:t>
          </a:r>
          <a:r>
            <a:rPr lang="en-US" i="0" dirty="0" err="1"/>
            <a:t>oswajać</a:t>
          </a:r>
          <a:r>
            <a:rPr lang="en-US" i="0" dirty="0"/>
            <a:t> </a:t>
          </a:r>
          <a:r>
            <a:rPr lang="en-US" i="0" dirty="0" err="1"/>
            <a:t>się</a:t>
          </a:r>
          <a:r>
            <a:rPr lang="en-US" i="0" dirty="0"/>
            <a:t> </a:t>
          </a:r>
          <a:br>
            <a:rPr lang="en-US" i="0" dirty="0">
              <a:latin typeface="Elephant"/>
            </a:rPr>
          </a:br>
          <a:r>
            <a:rPr lang="en-US" i="0" dirty="0"/>
            <a:t>z </a:t>
          </a:r>
          <a:r>
            <a:rPr lang="en-US" i="0" dirty="0" err="1"/>
            <a:t>obiektem</a:t>
          </a:r>
          <a:r>
            <a:rPr lang="en-US" i="0" dirty="0"/>
            <a:t> </a:t>
          </a:r>
          <a:r>
            <a:rPr lang="en-US" i="0" dirty="0" err="1"/>
            <a:t>lub</a:t>
          </a:r>
          <a:r>
            <a:rPr lang="en-US" i="0" dirty="0"/>
            <a:t> </a:t>
          </a:r>
          <a:r>
            <a:rPr lang="en-US" i="0" dirty="0" err="1"/>
            <a:t>sytuacją</a:t>
          </a:r>
          <a:r>
            <a:rPr lang="en-US" i="0" dirty="0"/>
            <a:t>, </a:t>
          </a:r>
          <a:r>
            <a:rPr lang="en-US" i="0" dirty="0" err="1"/>
            <a:t>której</a:t>
          </a:r>
          <a:r>
            <a:rPr lang="en-US" i="0" dirty="0"/>
            <a:t> </a:t>
          </a:r>
          <a:r>
            <a:rPr lang="en-US" i="0" dirty="0" err="1"/>
            <a:t>się</a:t>
          </a:r>
          <a:r>
            <a:rPr lang="en-US" i="0" dirty="0"/>
            <a:t> </a:t>
          </a:r>
          <a:r>
            <a:rPr lang="en-US" i="0" dirty="0" err="1"/>
            <a:t>boi</a:t>
          </a:r>
          <a:r>
            <a:rPr lang="en-US" i="0" dirty="0"/>
            <a:t>.</a:t>
          </a:r>
          <a:r>
            <a:rPr lang="en-US" i="0" dirty="0">
              <a:latin typeface="Elephant"/>
            </a:rPr>
            <a:t> </a:t>
          </a:r>
          <a:endParaRPr lang="en-US" dirty="0"/>
        </a:p>
      </dgm:t>
    </dgm:pt>
    <dgm:pt modelId="{AE1A6650-A4DC-4005-B1CA-84C49A810F85}" type="parTrans" cxnId="{F5BC6D82-384F-420F-839A-7D58B47247C3}">
      <dgm:prSet/>
      <dgm:spPr/>
    </dgm:pt>
    <dgm:pt modelId="{58BD490C-DBA3-471F-8876-A28ECFB3C901}" type="sibTrans" cxnId="{F5BC6D82-384F-420F-839A-7D58B47247C3}">
      <dgm:prSet/>
      <dgm:spPr/>
      <dgm:t>
        <a:bodyPr/>
        <a:lstStyle/>
        <a:p>
          <a:endParaRPr lang="pl-PL"/>
        </a:p>
      </dgm:t>
    </dgm:pt>
    <dgm:pt modelId="{604BF30B-82C4-41FF-BE07-C2785A4CC455}">
      <dgm:prSet phldr="0"/>
      <dgm:spPr/>
      <dgm:t>
        <a:bodyPr/>
        <a:lstStyle/>
        <a:p>
          <a:pPr algn="l"/>
          <a:r>
            <a:rPr lang="en-US" i="0" dirty="0" err="1"/>
            <a:t>Uwaga</a:t>
          </a:r>
          <a:r>
            <a:rPr lang="en-US" i="0" dirty="0"/>
            <a:t>: </a:t>
          </a:r>
          <a:r>
            <a:rPr lang="en-US" i="0" dirty="0" err="1"/>
            <a:t>Takie</a:t>
          </a:r>
          <a:r>
            <a:rPr lang="en-US" i="0" dirty="0"/>
            <a:t> </a:t>
          </a:r>
          <a:r>
            <a:rPr lang="en-US" i="0" dirty="0" err="1"/>
            <a:t>stopniowanie</a:t>
          </a:r>
          <a:r>
            <a:rPr lang="en-US" i="0" dirty="0"/>
            <a:t> </a:t>
          </a:r>
          <a:r>
            <a:rPr lang="en-US" i="0" dirty="0" err="1"/>
            <a:t>nie</a:t>
          </a:r>
          <a:r>
            <a:rPr lang="en-US" i="0" dirty="0"/>
            <a:t> </a:t>
          </a:r>
          <a:r>
            <a:rPr lang="en-US" i="0" dirty="0" err="1"/>
            <a:t>zawsze</a:t>
          </a:r>
          <a:r>
            <a:rPr lang="en-US" i="0" dirty="0"/>
            <a:t> </a:t>
          </a:r>
          <a:r>
            <a:rPr lang="en-US" i="0" dirty="0" err="1"/>
            <a:t>się</a:t>
          </a:r>
          <a:r>
            <a:rPr lang="en-US" i="0" dirty="0"/>
            <a:t> </a:t>
          </a:r>
          <a:r>
            <a:rPr lang="en-US" i="0" dirty="0" err="1"/>
            <a:t>sprawdza</a:t>
          </a:r>
          <a:r>
            <a:rPr lang="en-US" i="0" dirty="0"/>
            <a:t>!</a:t>
          </a:r>
          <a:endParaRPr lang="en-US" dirty="0"/>
        </a:p>
      </dgm:t>
    </dgm:pt>
    <dgm:pt modelId="{63EF5EC8-0DFD-4D4A-8A29-14D667E69579}" type="parTrans" cxnId="{2E7A69B0-93D5-4B31-B7B2-CBB73C0E5E5E}">
      <dgm:prSet/>
      <dgm:spPr/>
    </dgm:pt>
    <dgm:pt modelId="{4416D2B5-683C-43AF-82D6-F353B7FB7641}" type="sibTrans" cxnId="{2E7A69B0-93D5-4B31-B7B2-CBB73C0E5E5E}">
      <dgm:prSet/>
      <dgm:spPr/>
      <dgm:t>
        <a:bodyPr/>
        <a:lstStyle/>
        <a:p>
          <a:endParaRPr lang="pl-PL"/>
        </a:p>
      </dgm:t>
    </dgm:pt>
    <dgm:pt modelId="{564D8A22-6831-42AB-B921-1AA136B3F10A}">
      <dgm:prSet phldr="0"/>
      <dgm:spPr/>
      <dgm:t>
        <a:bodyPr/>
        <a:lstStyle/>
        <a:p>
          <a:pPr algn="l" rtl="0"/>
          <a:r>
            <a:rPr lang="en-US" i="0" dirty="0"/>
            <a:t>•</a:t>
          </a:r>
          <a:r>
            <a:rPr lang="en-US" i="0" dirty="0" err="1"/>
            <a:t>Zapoznaj</a:t>
          </a:r>
          <a:r>
            <a:rPr lang="en-US" i="0" dirty="0"/>
            <a:t> </a:t>
          </a:r>
          <a:r>
            <a:rPr lang="en-US" i="0" dirty="0" err="1"/>
            <a:t>się</a:t>
          </a:r>
          <a:r>
            <a:rPr lang="en-US" i="0" dirty="0"/>
            <a:t> z </a:t>
          </a:r>
          <a:r>
            <a:rPr lang="en-US" i="0" dirty="0" err="1"/>
            <a:t>tym</a:t>
          </a:r>
          <a:r>
            <a:rPr lang="en-US" i="0" dirty="0"/>
            <a:t>, </a:t>
          </a:r>
          <a:r>
            <a:rPr lang="en-US" i="0" dirty="0" err="1"/>
            <a:t>czego</a:t>
          </a:r>
          <a:r>
            <a:rPr lang="en-US" i="0" dirty="0"/>
            <a:t> </a:t>
          </a:r>
          <a:r>
            <a:rPr lang="en-US" i="0" dirty="0" err="1"/>
            <a:t>boją</a:t>
          </a:r>
          <a:r>
            <a:rPr lang="en-US" i="0" dirty="0"/>
            <a:t> </a:t>
          </a:r>
          <a:r>
            <a:rPr lang="en-US" i="0" dirty="0" err="1"/>
            <a:t>się</a:t>
          </a:r>
          <a:r>
            <a:rPr lang="en-US" i="0" dirty="0"/>
            <a:t> </a:t>
          </a:r>
          <a:r>
            <a:rPr lang="en-US" i="0" dirty="0" err="1"/>
            <a:t>dzieci</a:t>
          </a:r>
          <a:r>
            <a:rPr lang="en-US" i="0" dirty="0"/>
            <a:t> w </a:t>
          </a:r>
          <a:r>
            <a:rPr lang="en-US" i="0" dirty="0" err="1"/>
            <a:t>różnych</a:t>
          </a:r>
          <a:r>
            <a:rPr lang="en-US" i="0" dirty="0"/>
            <a:t> </a:t>
          </a:r>
          <a:r>
            <a:rPr lang="en-US" i="0" dirty="0" err="1"/>
            <a:t>okresach</a:t>
          </a:r>
          <a:r>
            <a:rPr lang="en-US" i="0" dirty="0"/>
            <a:t> </a:t>
          </a:r>
          <a:r>
            <a:rPr lang="en-US" i="0" dirty="0" err="1"/>
            <a:t>rozwoju</a:t>
          </a:r>
          <a:r>
            <a:rPr lang="en-US" i="0" dirty="0"/>
            <a:t>. </a:t>
          </a:r>
          <a:r>
            <a:rPr lang="en-US" i="0" dirty="0" err="1"/>
            <a:t>Wiedza</a:t>
          </a:r>
          <a:r>
            <a:rPr lang="en-US" i="0" dirty="0"/>
            <a:t> </a:t>
          </a:r>
          <a:br>
            <a:rPr lang="en-US" i="0" dirty="0">
              <a:latin typeface="Elephant"/>
            </a:rPr>
          </a:br>
          <a:r>
            <a:rPr lang="en-US" i="0" dirty="0"/>
            <a:t>o </a:t>
          </a:r>
          <a:r>
            <a:rPr lang="en-US" i="0" dirty="0" err="1"/>
            <a:t>tym</a:t>
          </a:r>
          <a:r>
            <a:rPr lang="en-US" i="0" dirty="0"/>
            <a:t>, </a:t>
          </a:r>
          <a:r>
            <a:rPr lang="en-US" i="0" dirty="0" err="1"/>
            <a:t>że</a:t>
          </a:r>
          <a:r>
            <a:rPr lang="en-US" i="0" dirty="0"/>
            <a:t> </a:t>
          </a:r>
          <a:r>
            <a:rPr lang="en-US" i="0" dirty="0" err="1"/>
            <a:t>niektóre</a:t>
          </a:r>
          <a:r>
            <a:rPr lang="en-US" i="0" dirty="0"/>
            <a:t> </a:t>
          </a:r>
          <a:r>
            <a:rPr lang="en-US" i="0" dirty="0" err="1"/>
            <a:t>rodzaje</a:t>
          </a:r>
          <a:r>
            <a:rPr lang="en-US" i="0" dirty="0"/>
            <a:t> </a:t>
          </a:r>
          <a:r>
            <a:rPr lang="en-US" i="0" dirty="0" err="1"/>
            <a:t>lęków</a:t>
          </a:r>
          <a:r>
            <a:rPr lang="en-US" i="0" dirty="0"/>
            <a:t> </a:t>
          </a:r>
          <a:r>
            <a:rPr lang="en-US" i="0" dirty="0" err="1"/>
            <a:t>są</a:t>
          </a:r>
          <a:r>
            <a:rPr lang="en-US" i="0" dirty="0"/>
            <a:t> </a:t>
          </a:r>
          <a:r>
            <a:rPr lang="en-US" i="0" dirty="0" err="1"/>
            <a:t>typowe</a:t>
          </a:r>
          <a:r>
            <a:rPr lang="en-US" i="0" dirty="0"/>
            <a:t> </a:t>
          </a:r>
          <a:r>
            <a:rPr lang="en-US" i="0" dirty="0" err="1"/>
            <a:t>dla</a:t>
          </a:r>
          <a:r>
            <a:rPr lang="en-US" i="0" dirty="0"/>
            <a:t> </a:t>
          </a:r>
          <a:r>
            <a:rPr lang="en-US" i="0" dirty="0" err="1"/>
            <a:t>danego</a:t>
          </a:r>
          <a:r>
            <a:rPr lang="en-US" i="0" dirty="0"/>
            <a:t> </a:t>
          </a:r>
          <a:r>
            <a:rPr lang="en-US" i="0" dirty="0" err="1"/>
            <a:t>wieku</a:t>
          </a:r>
          <a:r>
            <a:rPr lang="en-US" i="0" dirty="0"/>
            <a:t> </a:t>
          </a:r>
          <a:r>
            <a:rPr lang="en-US" i="0" dirty="0" err="1"/>
            <a:t>i</a:t>
          </a:r>
          <a:r>
            <a:rPr lang="en-US" i="0" dirty="0"/>
            <a:t> </a:t>
          </a:r>
          <a:r>
            <a:rPr lang="en-US" i="0" dirty="0" err="1"/>
            <a:t>na</a:t>
          </a:r>
          <a:r>
            <a:rPr lang="en-US" i="0" dirty="0"/>
            <a:t> </a:t>
          </a:r>
          <a:r>
            <a:rPr lang="en-US" i="0" dirty="0" err="1"/>
            <a:t>ogół</a:t>
          </a:r>
          <a:r>
            <a:rPr lang="en-US" i="0" dirty="0"/>
            <a:t> </a:t>
          </a:r>
          <a:r>
            <a:rPr lang="en-US" i="0" dirty="0" err="1"/>
            <a:t>szybko</a:t>
          </a:r>
          <a:r>
            <a:rPr lang="en-US" i="0" dirty="0"/>
            <a:t> </a:t>
          </a:r>
          <a:r>
            <a:rPr lang="en-US" i="0" dirty="0" err="1"/>
            <a:t>mijają</a:t>
          </a:r>
          <a:r>
            <a:rPr lang="en-US" i="0" dirty="0"/>
            <a:t> </a:t>
          </a:r>
          <a:r>
            <a:rPr lang="en-US" i="0" dirty="0" err="1"/>
            <a:t>pozwoli</a:t>
          </a:r>
          <a:r>
            <a:rPr lang="en-US" i="0" dirty="0"/>
            <a:t> </a:t>
          </a:r>
          <a:r>
            <a:rPr lang="en-US" i="0" dirty="0" err="1"/>
            <a:t>mniej</a:t>
          </a:r>
          <a:r>
            <a:rPr lang="en-US" i="0" dirty="0"/>
            <a:t> </a:t>
          </a:r>
          <a:r>
            <a:rPr lang="en-US" i="0" dirty="0" err="1"/>
            <a:t>się</a:t>
          </a:r>
          <a:r>
            <a:rPr lang="en-US" i="0" dirty="0"/>
            <a:t> </a:t>
          </a:r>
          <a:r>
            <a:rPr lang="en-US" i="0" dirty="0" err="1"/>
            <a:t>nimi</a:t>
          </a:r>
          <a:r>
            <a:rPr lang="en-US" i="0" dirty="0"/>
            <a:t> </a:t>
          </a:r>
          <a:r>
            <a:rPr lang="en-US" i="0" dirty="0" err="1"/>
            <a:t>przejmować</a:t>
          </a:r>
          <a:r>
            <a:rPr lang="en-US" i="0" dirty="0"/>
            <a:t>.</a:t>
          </a:r>
          <a:r>
            <a:rPr lang="en-US" i="0" dirty="0">
              <a:latin typeface="Elephant"/>
            </a:rPr>
            <a:t> </a:t>
          </a:r>
          <a:endParaRPr lang="en-US" dirty="0"/>
        </a:p>
      </dgm:t>
    </dgm:pt>
    <dgm:pt modelId="{4A264933-B22C-4FB3-AD98-D0A25363F137}" type="parTrans" cxnId="{90DA6F4F-8CDC-4F8A-88F9-38F5578EF7C9}">
      <dgm:prSet/>
      <dgm:spPr/>
    </dgm:pt>
    <dgm:pt modelId="{97D6318E-F94A-497D-ADB3-8367DCB3A4E6}" type="sibTrans" cxnId="{90DA6F4F-8CDC-4F8A-88F9-38F5578EF7C9}">
      <dgm:prSet/>
      <dgm:spPr/>
      <dgm:t>
        <a:bodyPr/>
        <a:lstStyle/>
        <a:p>
          <a:endParaRPr lang="pl-PL"/>
        </a:p>
      </dgm:t>
    </dgm:pt>
    <dgm:pt modelId="{EEAEC6CA-7891-4AF5-A36E-E4AB63E8A050}">
      <dgm:prSet phldr="0"/>
      <dgm:spPr/>
      <dgm:t>
        <a:bodyPr/>
        <a:lstStyle/>
        <a:p>
          <a:pPr algn="l"/>
          <a:r>
            <a:rPr lang="en-US" i="0" dirty="0"/>
            <a:t>•</a:t>
          </a:r>
          <a:r>
            <a:rPr lang="en-US" i="0" dirty="0" err="1"/>
            <a:t>Sprawdzaj</a:t>
          </a:r>
          <a:r>
            <a:rPr lang="en-US" i="0" dirty="0"/>
            <a:t>, </a:t>
          </a:r>
          <a:r>
            <a:rPr lang="en-US" i="0" dirty="0" err="1"/>
            <a:t>jakie</a:t>
          </a:r>
          <a:r>
            <a:rPr lang="en-US" i="0" dirty="0"/>
            <a:t> </a:t>
          </a:r>
          <a:r>
            <a:rPr lang="en-US" i="0" dirty="0" err="1"/>
            <a:t>programy</a:t>
          </a:r>
          <a:r>
            <a:rPr lang="en-US" i="0" dirty="0"/>
            <a:t> </a:t>
          </a:r>
          <a:r>
            <a:rPr lang="en-US" i="0" dirty="0" err="1"/>
            <a:t>ogląda</a:t>
          </a:r>
          <a:r>
            <a:rPr lang="en-US" i="0" dirty="0"/>
            <a:t> </a:t>
          </a:r>
          <a:r>
            <a:rPr lang="en-US" i="0" dirty="0" err="1"/>
            <a:t>dziecko</a:t>
          </a:r>
          <a:r>
            <a:rPr lang="en-US" i="0" dirty="0"/>
            <a:t> w </a:t>
          </a:r>
          <a:r>
            <a:rPr lang="en-US" i="0" dirty="0" err="1"/>
            <a:t>telewizji</a:t>
          </a:r>
          <a:r>
            <a:rPr lang="en-US" i="0" dirty="0"/>
            <a:t>. Nie </a:t>
          </a:r>
          <a:r>
            <a:rPr lang="en-US" i="0" dirty="0" err="1"/>
            <a:t>pozwól</a:t>
          </a:r>
          <a:r>
            <a:rPr lang="en-US" i="0" dirty="0"/>
            <a:t> </a:t>
          </a:r>
          <a:r>
            <a:rPr lang="en-US" i="0" dirty="0" err="1"/>
            <a:t>na</a:t>
          </a:r>
          <a:r>
            <a:rPr lang="en-US" i="0" dirty="0"/>
            <a:t> </a:t>
          </a:r>
          <a:r>
            <a:rPr lang="en-US" i="0" dirty="0" err="1"/>
            <a:t>oglądanie</a:t>
          </a:r>
          <a:r>
            <a:rPr lang="en-US" i="0" dirty="0"/>
            <a:t> </a:t>
          </a:r>
          <a:r>
            <a:rPr lang="en-US" i="0" dirty="0" err="1"/>
            <a:t>programów</a:t>
          </a:r>
          <a:r>
            <a:rPr lang="en-US" i="0" dirty="0"/>
            <a:t> </a:t>
          </a:r>
          <a:r>
            <a:rPr lang="en-US" i="0" dirty="0" err="1"/>
            <a:t>zawierających</a:t>
          </a:r>
          <a:r>
            <a:rPr lang="en-US" i="0" dirty="0"/>
            <a:t> </a:t>
          </a:r>
          <a:r>
            <a:rPr lang="en-US" i="0" dirty="0" err="1"/>
            <a:t>sceny</a:t>
          </a:r>
          <a:r>
            <a:rPr lang="en-US" i="0" dirty="0"/>
            <a:t> </a:t>
          </a:r>
          <a:r>
            <a:rPr lang="en-US" i="0" dirty="0" err="1"/>
            <a:t>pełne</a:t>
          </a:r>
          <a:r>
            <a:rPr lang="en-US" i="0" dirty="0"/>
            <a:t> </a:t>
          </a:r>
          <a:r>
            <a:rPr lang="en-US" i="0" dirty="0" err="1"/>
            <a:t>agresji</a:t>
          </a:r>
          <a:r>
            <a:rPr lang="en-US" i="0" dirty="0"/>
            <a:t>, </a:t>
          </a:r>
          <a:r>
            <a:rPr lang="en-US" i="0" dirty="0" err="1"/>
            <a:t>przemocy</a:t>
          </a:r>
          <a:r>
            <a:rPr lang="en-US" i="0" dirty="0"/>
            <a:t>, </a:t>
          </a:r>
          <a:r>
            <a:rPr lang="en-US" i="0" dirty="0" err="1"/>
            <a:t>nieszczęść</a:t>
          </a:r>
          <a:r>
            <a:rPr lang="en-US" i="0" dirty="0"/>
            <a:t>. </a:t>
          </a:r>
          <a:endParaRPr lang="en-US" dirty="0"/>
        </a:p>
      </dgm:t>
    </dgm:pt>
    <dgm:pt modelId="{8BE9554A-760D-4A89-9DDF-62F87B9DCE14}" type="parTrans" cxnId="{18ED3E26-A08F-42EA-943B-FD6E2E8D29E9}">
      <dgm:prSet/>
      <dgm:spPr/>
    </dgm:pt>
    <dgm:pt modelId="{976ACE50-00D7-4CCE-A79D-6D9BB0EC9564}" type="sibTrans" cxnId="{18ED3E26-A08F-42EA-943B-FD6E2E8D29E9}">
      <dgm:prSet/>
      <dgm:spPr/>
      <dgm:t>
        <a:bodyPr/>
        <a:lstStyle/>
        <a:p>
          <a:endParaRPr lang="pl-PL"/>
        </a:p>
      </dgm:t>
    </dgm:pt>
    <dgm:pt modelId="{66AB5D4B-E909-4CF7-8CD3-42D30A46466A}" type="pres">
      <dgm:prSet presAssocID="{E4090E38-8A95-4D31-A0D1-96BE93762901}" presName="diagram" presStyleCnt="0">
        <dgm:presLayoutVars>
          <dgm:dir/>
          <dgm:resizeHandles val="exact"/>
        </dgm:presLayoutVars>
      </dgm:prSet>
      <dgm:spPr/>
    </dgm:pt>
    <dgm:pt modelId="{192867EE-3D19-4DF9-ABAD-99A5DCA27A47}" type="pres">
      <dgm:prSet presAssocID="{29199CC8-B4A4-4776-9022-88DB6AFF1867}" presName="node" presStyleLbl="node1" presStyleIdx="0" presStyleCnt="6">
        <dgm:presLayoutVars>
          <dgm:bulletEnabled val="1"/>
        </dgm:presLayoutVars>
      </dgm:prSet>
      <dgm:spPr/>
    </dgm:pt>
    <dgm:pt modelId="{36E0F974-4C37-45D2-9056-826633B80290}" type="pres">
      <dgm:prSet presAssocID="{ABAAF6EE-DB92-4E1F-A22A-DBB721473E9C}" presName="sibTrans" presStyleLbl="sibTrans2D1" presStyleIdx="0" presStyleCnt="5"/>
      <dgm:spPr/>
    </dgm:pt>
    <dgm:pt modelId="{A24530D1-FFD3-40FE-9F77-0B4AB5926740}" type="pres">
      <dgm:prSet presAssocID="{ABAAF6EE-DB92-4E1F-A22A-DBB721473E9C}" presName="connectorText" presStyleLbl="sibTrans2D1" presStyleIdx="0" presStyleCnt="5"/>
      <dgm:spPr/>
    </dgm:pt>
    <dgm:pt modelId="{BD5E7FA7-F1B5-4DB5-8F9F-C76A201A6F93}" type="pres">
      <dgm:prSet presAssocID="{1C0451EE-BE4D-48B6-A33D-1E99CCA7F4E3}" presName="node" presStyleLbl="node1" presStyleIdx="1" presStyleCnt="6">
        <dgm:presLayoutVars>
          <dgm:bulletEnabled val="1"/>
        </dgm:presLayoutVars>
      </dgm:prSet>
      <dgm:spPr/>
    </dgm:pt>
    <dgm:pt modelId="{67821ABC-5C19-4B46-BE12-0A09E05090F2}" type="pres">
      <dgm:prSet presAssocID="{20A0CFAF-7561-4F22-B081-86887E31696C}" presName="sibTrans" presStyleLbl="sibTrans2D1" presStyleIdx="1" presStyleCnt="5"/>
      <dgm:spPr/>
    </dgm:pt>
    <dgm:pt modelId="{E58C69B0-79FB-4672-B0A4-56857FBEFF4F}" type="pres">
      <dgm:prSet presAssocID="{20A0CFAF-7561-4F22-B081-86887E31696C}" presName="connectorText" presStyleLbl="sibTrans2D1" presStyleIdx="1" presStyleCnt="5"/>
      <dgm:spPr/>
    </dgm:pt>
    <dgm:pt modelId="{112174B2-27F6-45B7-946A-0818F2C86E24}" type="pres">
      <dgm:prSet presAssocID="{7EB9553A-BADA-4456-818F-1C28488DFC63}" presName="node" presStyleLbl="node1" presStyleIdx="2" presStyleCnt="6">
        <dgm:presLayoutVars>
          <dgm:bulletEnabled val="1"/>
        </dgm:presLayoutVars>
      </dgm:prSet>
      <dgm:spPr/>
    </dgm:pt>
    <dgm:pt modelId="{61AC92BB-A66B-4FB9-AE68-07E0BC4A1CF8}" type="pres">
      <dgm:prSet presAssocID="{58BD490C-DBA3-471F-8876-A28ECFB3C901}" presName="sibTrans" presStyleLbl="sibTrans2D1" presStyleIdx="2" presStyleCnt="5"/>
      <dgm:spPr/>
    </dgm:pt>
    <dgm:pt modelId="{3FD7803E-ED8E-4AD5-BDA7-EC26679905E8}" type="pres">
      <dgm:prSet presAssocID="{58BD490C-DBA3-471F-8876-A28ECFB3C901}" presName="connectorText" presStyleLbl="sibTrans2D1" presStyleIdx="2" presStyleCnt="5"/>
      <dgm:spPr/>
    </dgm:pt>
    <dgm:pt modelId="{50739E1B-7FAF-4AA3-9727-86061706B3BD}" type="pres">
      <dgm:prSet presAssocID="{604BF30B-82C4-41FF-BE07-C2785A4CC455}" presName="node" presStyleLbl="node1" presStyleIdx="3" presStyleCnt="6">
        <dgm:presLayoutVars>
          <dgm:bulletEnabled val="1"/>
        </dgm:presLayoutVars>
      </dgm:prSet>
      <dgm:spPr/>
    </dgm:pt>
    <dgm:pt modelId="{B10C9440-B4AA-4B89-AFC2-E23AB897DEC5}" type="pres">
      <dgm:prSet presAssocID="{4416D2B5-683C-43AF-82D6-F353B7FB7641}" presName="sibTrans" presStyleLbl="sibTrans2D1" presStyleIdx="3" presStyleCnt="5"/>
      <dgm:spPr/>
    </dgm:pt>
    <dgm:pt modelId="{B6A87BC3-0462-47D9-9946-A442F5D18715}" type="pres">
      <dgm:prSet presAssocID="{4416D2B5-683C-43AF-82D6-F353B7FB7641}" presName="connectorText" presStyleLbl="sibTrans2D1" presStyleIdx="3" presStyleCnt="5"/>
      <dgm:spPr/>
    </dgm:pt>
    <dgm:pt modelId="{A43B47C4-E781-42FE-9EA0-833A85B9603C}" type="pres">
      <dgm:prSet presAssocID="{564D8A22-6831-42AB-B921-1AA136B3F10A}" presName="node" presStyleLbl="node1" presStyleIdx="4" presStyleCnt="6">
        <dgm:presLayoutVars>
          <dgm:bulletEnabled val="1"/>
        </dgm:presLayoutVars>
      </dgm:prSet>
      <dgm:spPr/>
    </dgm:pt>
    <dgm:pt modelId="{12771D2B-2CF3-401E-AFCB-2A2C42B08B53}" type="pres">
      <dgm:prSet presAssocID="{97D6318E-F94A-497D-ADB3-8367DCB3A4E6}" presName="sibTrans" presStyleLbl="sibTrans2D1" presStyleIdx="4" presStyleCnt="5"/>
      <dgm:spPr/>
    </dgm:pt>
    <dgm:pt modelId="{7AC93CE8-7BA1-4825-BF8D-ED7B6279326C}" type="pres">
      <dgm:prSet presAssocID="{97D6318E-F94A-497D-ADB3-8367DCB3A4E6}" presName="connectorText" presStyleLbl="sibTrans2D1" presStyleIdx="4" presStyleCnt="5"/>
      <dgm:spPr/>
    </dgm:pt>
    <dgm:pt modelId="{5F7053BA-5CD3-43B9-AC71-8E3E72B8ABEC}" type="pres">
      <dgm:prSet presAssocID="{EEAEC6CA-7891-4AF5-A36E-E4AB63E8A050}" presName="node" presStyleLbl="node1" presStyleIdx="5" presStyleCnt="6">
        <dgm:presLayoutVars>
          <dgm:bulletEnabled val="1"/>
        </dgm:presLayoutVars>
      </dgm:prSet>
      <dgm:spPr/>
    </dgm:pt>
  </dgm:ptLst>
  <dgm:cxnLst>
    <dgm:cxn modelId="{B07E2018-4BA9-461D-B457-7A2432A7B47D}" type="presOf" srcId="{4416D2B5-683C-43AF-82D6-F353B7FB7641}" destId="{B10C9440-B4AA-4B89-AFC2-E23AB897DEC5}" srcOrd="0" destOrd="0" presId="urn:microsoft.com/office/officeart/2005/8/layout/process5"/>
    <dgm:cxn modelId="{8D00181C-FDB0-4F26-8A90-68F07466F31A}" type="presOf" srcId="{29199CC8-B4A4-4776-9022-88DB6AFF1867}" destId="{192867EE-3D19-4DF9-ABAD-99A5DCA27A47}" srcOrd="0" destOrd="0" presId="urn:microsoft.com/office/officeart/2005/8/layout/process5"/>
    <dgm:cxn modelId="{5EEE7422-0083-461C-9BD4-0A88DA91F4A7}" srcId="{E4090E38-8A95-4D31-A0D1-96BE93762901}" destId="{1C0451EE-BE4D-48B6-A33D-1E99CCA7F4E3}" srcOrd="1" destOrd="0" parTransId="{BA2CA26C-F714-44B9-BA89-6B11FA4756D5}" sibTransId="{20A0CFAF-7561-4F22-B081-86887E31696C}"/>
    <dgm:cxn modelId="{18ED3E26-A08F-42EA-943B-FD6E2E8D29E9}" srcId="{E4090E38-8A95-4D31-A0D1-96BE93762901}" destId="{EEAEC6CA-7891-4AF5-A36E-E4AB63E8A050}" srcOrd="5" destOrd="0" parTransId="{8BE9554A-760D-4A89-9DDF-62F87B9DCE14}" sibTransId="{976ACE50-00D7-4CCE-A79D-6D9BB0EC9564}"/>
    <dgm:cxn modelId="{9699322E-DC76-40D0-B46B-43B608AFDC00}" type="presOf" srcId="{7EB9553A-BADA-4456-818F-1C28488DFC63}" destId="{112174B2-27F6-45B7-946A-0818F2C86E24}" srcOrd="0" destOrd="0" presId="urn:microsoft.com/office/officeart/2005/8/layout/process5"/>
    <dgm:cxn modelId="{9A1CF65B-DD6C-4FC8-A875-6ABCC6CFC374}" type="presOf" srcId="{564D8A22-6831-42AB-B921-1AA136B3F10A}" destId="{A43B47C4-E781-42FE-9EA0-833A85B9603C}" srcOrd="0" destOrd="0" presId="urn:microsoft.com/office/officeart/2005/8/layout/process5"/>
    <dgm:cxn modelId="{90DA6F4F-8CDC-4F8A-88F9-38F5578EF7C9}" srcId="{E4090E38-8A95-4D31-A0D1-96BE93762901}" destId="{564D8A22-6831-42AB-B921-1AA136B3F10A}" srcOrd="4" destOrd="0" parTransId="{4A264933-B22C-4FB3-AD98-D0A25363F137}" sibTransId="{97D6318E-F94A-497D-ADB3-8367DCB3A4E6}"/>
    <dgm:cxn modelId="{3DF07071-C73F-4B64-92E0-37574C35AD13}" srcId="{E4090E38-8A95-4D31-A0D1-96BE93762901}" destId="{29199CC8-B4A4-4776-9022-88DB6AFF1867}" srcOrd="0" destOrd="0" parTransId="{CC30F080-F292-4E1E-B9A8-07BE650713B0}" sibTransId="{ABAAF6EE-DB92-4E1F-A22A-DBB721473E9C}"/>
    <dgm:cxn modelId="{798D9356-AC8F-4606-BAEC-1739123846D6}" type="presOf" srcId="{4416D2B5-683C-43AF-82D6-F353B7FB7641}" destId="{B6A87BC3-0462-47D9-9946-A442F5D18715}" srcOrd="1" destOrd="0" presId="urn:microsoft.com/office/officeart/2005/8/layout/process5"/>
    <dgm:cxn modelId="{F5BC6D82-384F-420F-839A-7D58B47247C3}" srcId="{E4090E38-8A95-4D31-A0D1-96BE93762901}" destId="{7EB9553A-BADA-4456-818F-1C28488DFC63}" srcOrd="2" destOrd="0" parTransId="{AE1A6650-A4DC-4005-B1CA-84C49A810F85}" sibTransId="{58BD490C-DBA3-471F-8876-A28ECFB3C901}"/>
    <dgm:cxn modelId="{9BE90E92-AB92-4D86-A4CA-2ABE9D2CD0F7}" type="presOf" srcId="{20A0CFAF-7561-4F22-B081-86887E31696C}" destId="{67821ABC-5C19-4B46-BE12-0A09E05090F2}" srcOrd="0" destOrd="0" presId="urn:microsoft.com/office/officeart/2005/8/layout/process5"/>
    <dgm:cxn modelId="{6BF04B94-DC11-457A-93E1-208A6FF9A791}" type="presOf" srcId="{E4090E38-8A95-4D31-A0D1-96BE93762901}" destId="{66AB5D4B-E909-4CF7-8CD3-42D30A46466A}" srcOrd="0" destOrd="0" presId="urn:microsoft.com/office/officeart/2005/8/layout/process5"/>
    <dgm:cxn modelId="{E1CF3698-AD9C-4C71-903D-D864C663371E}" type="presOf" srcId="{97D6318E-F94A-497D-ADB3-8367DCB3A4E6}" destId="{7AC93CE8-7BA1-4825-BF8D-ED7B6279326C}" srcOrd="1" destOrd="0" presId="urn:microsoft.com/office/officeart/2005/8/layout/process5"/>
    <dgm:cxn modelId="{D836359B-5F12-41CC-8F84-EC9B31690C3F}" type="presOf" srcId="{58BD490C-DBA3-471F-8876-A28ECFB3C901}" destId="{61AC92BB-A66B-4FB9-AE68-07E0BC4A1CF8}" srcOrd="0" destOrd="0" presId="urn:microsoft.com/office/officeart/2005/8/layout/process5"/>
    <dgm:cxn modelId="{8B2A55A5-41F1-4CB9-8E52-2026E34DA4A5}" type="presOf" srcId="{97D6318E-F94A-497D-ADB3-8367DCB3A4E6}" destId="{12771D2B-2CF3-401E-AFCB-2A2C42B08B53}" srcOrd="0" destOrd="0" presId="urn:microsoft.com/office/officeart/2005/8/layout/process5"/>
    <dgm:cxn modelId="{52549EA5-012E-4E0F-8361-56B32825A797}" type="presOf" srcId="{ABAAF6EE-DB92-4E1F-A22A-DBB721473E9C}" destId="{A24530D1-FFD3-40FE-9F77-0B4AB5926740}" srcOrd="1" destOrd="0" presId="urn:microsoft.com/office/officeart/2005/8/layout/process5"/>
    <dgm:cxn modelId="{5120F6A8-D877-4549-B332-D97FD3607183}" type="presOf" srcId="{20A0CFAF-7561-4F22-B081-86887E31696C}" destId="{E58C69B0-79FB-4672-B0A4-56857FBEFF4F}" srcOrd="1" destOrd="0" presId="urn:microsoft.com/office/officeart/2005/8/layout/process5"/>
    <dgm:cxn modelId="{2E7A69B0-93D5-4B31-B7B2-CBB73C0E5E5E}" srcId="{E4090E38-8A95-4D31-A0D1-96BE93762901}" destId="{604BF30B-82C4-41FF-BE07-C2785A4CC455}" srcOrd="3" destOrd="0" parTransId="{63EF5EC8-0DFD-4D4A-8A29-14D667E69579}" sibTransId="{4416D2B5-683C-43AF-82D6-F353B7FB7641}"/>
    <dgm:cxn modelId="{CB7C38C5-007C-449A-A581-4CFFA5BF2BC8}" type="presOf" srcId="{ABAAF6EE-DB92-4E1F-A22A-DBB721473E9C}" destId="{36E0F974-4C37-45D2-9056-826633B80290}" srcOrd="0" destOrd="0" presId="urn:microsoft.com/office/officeart/2005/8/layout/process5"/>
    <dgm:cxn modelId="{94FBD4C9-CB36-4D95-BD07-5C7BD417E6D3}" type="presOf" srcId="{1C0451EE-BE4D-48B6-A33D-1E99CCA7F4E3}" destId="{BD5E7FA7-F1B5-4DB5-8F9F-C76A201A6F93}" srcOrd="0" destOrd="0" presId="urn:microsoft.com/office/officeart/2005/8/layout/process5"/>
    <dgm:cxn modelId="{89AB11DF-3A87-4DB9-AA50-9F7D79446835}" type="presOf" srcId="{58BD490C-DBA3-471F-8876-A28ECFB3C901}" destId="{3FD7803E-ED8E-4AD5-BDA7-EC26679905E8}" srcOrd="1" destOrd="0" presId="urn:microsoft.com/office/officeart/2005/8/layout/process5"/>
    <dgm:cxn modelId="{329A80E4-267E-42A8-9ABB-17A7B709437C}" type="presOf" srcId="{EEAEC6CA-7891-4AF5-A36E-E4AB63E8A050}" destId="{5F7053BA-5CD3-43B9-AC71-8E3E72B8ABEC}" srcOrd="0" destOrd="0" presId="urn:microsoft.com/office/officeart/2005/8/layout/process5"/>
    <dgm:cxn modelId="{55FA7CF9-8C49-48B2-AAB4-3A9D170140D2}" type="presOf" srcId="{604BF30B-82C4-41FF-BE07-C2785A4CC455}" destId="{50739E1B-7FAF-4AA3-9727-86061706B3BD}" srcOrd="0" destOrd="0" presId="urn:microsoft.com/office/officeart/2005/8/layout/process5"/>
    <dgm:cxn modelId="{E1C065FE-C77C-4D18-981A-F7240A297489}" type="presParOf" srcId="{66AB5D4B-E909-4CF7-8CD3-42D30A46466A}" destId="{192867EE-3D19-4DF9-ABAD-99A5DCA27A47}" srcOrd="0" destOrd="0" presId="urn:microsoft.com/office/officeart/2005/8/layout/process5"/>
    <dgm:cxn modelId="{40AD516A-3A7F-4016-A53F-7D264C85ED68}" type="presParOf" srcId="{66AB5D4B-E909-4CF7-8CD3-42D30A46466A}" destId="{36E0F974-4C37-45D2-9056-826633B80290}" srcOrd="1" destOrd="0" presId="urn:microsoft.com/office/officeart/2005/8/layout/process5"/>
    <dgm:cxn modelId="{92DC9011-A243-4870-A716-4960C966C59A}" type="presParOf" srcId="{36E0F974-4C37-45D2-9056-826633B80290}" destId="{A24530D1-FFD3-40FE-9F77-0B4AB5926740}" srcOrd="0" destOrd="0" presId="urn:microsoft.com/office/officeart/2005/8/layout/process5"/>
    <dgm:cxn modelId="{E598F268-2C50-49AF-86FC-FCE1D5238D4C}" type="presParOf" srcId="{66AB5D4B-E909-4CF7-8CD3-42D30A46466A}" destId="{BD5E7FA7-F1B5-4DB5-8F9F-C76A201A6F93}" srcOrd="2" destOrd="0" presId="urn:microsoft.com/office/officeart/2005/8/layout/process5"/>
    <dgm:cxn modelId="{584CD30C-9505-4FF6-8B3B-FD2F183F0FA1}" type="presParOf" srcId="{66AB5D4B-E909-4CF7-8CD3-42D30A46466A}" destId="{67821ABC-5C19-4B46-BE12-0A09E05090F2}" srcOrd="3" destOrd="0" presId="urn:microsoft.com/office/officeart/2005/8/layout/process5"/>
    <dgm:cxn modelId="{04164F16-00BD-46AC-AD39-34881218D828}" type="presParOf" srcId="{67821ABC-5C19-4B46-BE12-0A09E05090F2}" destId="{E58C69B0-79FB-4672-B0A4-56857FBEFF4F}" srcOrd="0" destOrd="0" presId="urn:microsoft.com/office/officeart/2005/8/layout/process5"/>
    <dgm:cxn modelId="{DCC4AD6A-F279-45AF-A6EC-867BDB5F82E4}" type="presParOf" srcId="{66AB5D4B-E909-4CF7-8CD3-42D30A46466A}" destId="{112174B2-27F6-45B7-946A-0818F2C86E24}" srcOrd="4" destOrd="0" presId="urn:microsoft.com/office/officeart/2005/8/layout/process5"/>
    <dgm:cxn modelId="{0C9AFDCD-F964-496B-A84F-EC082E1FDB81}" type="presParOf" srcId="{66AB5D4B-E909-4CF7-8CD3-42D30A46466A}" destId="{61AC92BB-A66B-4FB9-AE68-07E0BC4A1CF8}" srcOrd="5" destOrd="0" presId="urn:microsoft.com/office/officeart/2005/8/layout/process5"/>
    <dgm:cxn modelId="{E11CE0E9-C1B8-43C7-AF78-3C2D4708D257}" type="presParOf" srcId="{61AC92BB-A66B-4FB9-AE68-07E0BC4A1CF8}" destId="{3FD7803E-ED8E-4AD5-BDA7-EC26679905E8}" srcOrd="0" destOrd="0" presId="urn:microsoft.com/office/officeart/2005/8/layout/process5"/>
    <dgm:cxn modelId="{3EDBFCF3-BE33-4107-BD4E-CFFEFC7E1953}" type="presParOf" srcId="{66AB5D4B-E909-4CF7-8CD3-42D30A46466A}" destId="{50739E1B-7FAF-4AA3-9727-86061706B3BD}" srcOrd="6" destOrd="0" presId="urn:microsoft.com/office/officeart/2005/8/layout/process5"/>
    <dgm:cxn modelId="{81B6A03A-6E85-4083-87FD-6B01C36AC7CD}" type="presParOf" srcId="{66AB5D4B-E909-4CF7-8CD3-42D30A46466A}" destId="{B10C9440-B4AA-4B89-AFC2-E23AB897DEC5}" srcOrd="7" destOrd="0" presId="urn:microsoft.com/office/officeart/2005/8/layout/process5"/>
    <dgm:cxn modelId="{C741B224-B007-4E70-81CD-F6339D7F9A24}" type="presParOf" srcId="{B10C9440-B4AA-4B89-AFC2-E23AB897DEC5}" destId="{B6A87BC3-0462-47D9-9946-A442F5D18715}" srcOrd="0" destOrd="0" presId="urn:microsoft.com/office/officeart/2005/8/layout/process5"/>
    <dgm:cxn modelId="{3B811003-4219-472B-8BF2-E28B6CF56E2D}" type="presParOf" srcId="{66AB5D4B-E909-4CF7-8CD3-42D30A46466A}" destId="{A43B47C4-E781-42FE-9EA0-833A85B9603C}" srcOrd="8" destOrd="0" presId="urn:microsoft.com/office/officeart/2005/8/layout/process5"/>
    <dgm:cxn modelId="{46DF4BA1-6F83-4EC8-988C-0B30285C909E}" type="presParOf" srcId="{66AB5D4B-E909-4CF7-8CD3-42D30A46466A}" destId="{12771D2B-2CF3-401E-AFCB-2A2C42B08B53}" srcOrd="9" destOrd="0" presId="urn:microsoft.com/office/officeart/2005/8/layout/process5"/>
    <dgm:cxn modelId="{EC2461A8-9AEE-468B-B41C-D120407B0367}" type="presParOf" srcId="{12771D2B-2CF3-401E-AFCB-2A2C42B08B53}" destId="{7AC93CE8-7BA1-4825-BF8D-ED7B6279326C}" srcOrd="0" destOrd="0" presId="urn:microsoft.com/office/officeart/2005/8/layout/process5"/>
    <dgm:cxn modelId="{DEFAC621-0FEB-4BF2-A495-19CBEFCCBD0D}" type="presParOf" srcId="{66AB5D4B-E909-4CF7-8CD3-42D30A46466A}" destId="{5F7053BA-5CD3-43B9-AC71-8E3E72B8ABE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090E38-8A95-4D31-A0D1-96BE9376290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B6D93F-A373-49C9-BFFF-8464EE9930FE}">
      <dgm:prSet phldr="0"/>
      <dgm:spPr/>
      <dgm:t>
        <a:bodyPr/>
        <a:lstStyle/>
        <a:p>
          <a:pPr algn="l" rtl="0"/>
          <a:r>
            <a:rPr lang="en-US" b="0" i="0" dirty="0"/>
            <a:t>•</a:t>
          </a:r>
          <a:r>
            <a:rPr lang="en-US" b="0" i="0" dirty="0" err="1"/>
            <a:t>Zaburzenia</a:t>
          </a:r>
          <a:r>
            <a:rPr lang="en-US" b="0" i="0" dirty="0"/>
            <a:t> </a:t>
          </a:r>
          <a:r>
            <a:rPr lang="en-US" b="0" i="0" dirty="0" err="1"/>
            <a:t>lękowe</a:t>
          </a:r>
          <a:r>
            <a:rPr lang="en-US" b="0" i="0" dirty="0"/>
            <a:t> </a:t>
          </a:r>
          <a:r>
            <a:rPr lang="en-US" b="0" i="0" dirty="0" err="1"/>
            <a:t>są</a:t>
          </a:r>
          <a:r>
            <a:rPr lang="en-US" b="0" i="0" dirty="0"/>
            <a:t> </a:t>
          </a:r>
          <a:r>
            <a:rPr lang="en-US" b="0" i="0" dirty="0" err="1"/>
            <a:t>częstym</a:t>
          </a:r>
          <a:r>
            <a:rPr lang="en-US" b="0" i="0" dirty="0"/>
            <a:t> </a:t>
          </a:r>
          <a:r>
            <a:rPr lang="en-US" b="0" i="0" dirty="0" err="1"/>
            <a:t>problemem</a:t>
          </a:r>
          <a:r>
            <a:rPr lang="en-US" b="0" i="0" dirty="0"/>
            <a:t> u </a:t>
          </a:r>
          <a:r>
            <a:rPr lang="en-US" b="0" i="0" dirty="0" err="1"/>
            <a:t>dzieci</a:t>
          </a:r>
          <a:r>
            <a:rPr lang="en-US" b="0" i="0" dirty="0"/>
            <a:t> </a:t>
          </a:r>
          <a:r>
            <a:rPr lang="en-US" b="0" i="0" dirty="0" err="1"/>
            <a:t>i</a:t>
          </a:r>
          <a:r>
            <a:rPr lang="en-US" b="0" i="0" dirty="0"/>
            <a:t> </a:t>
          </a:r>
          <a:r>
            <a:rPr lang="en-US" b="0" i="0" dirty="0" err="1"/>
            <a:t>młodzieży</a:t>
          </a:r>
          <a:r>
            <a:rPr lang="en-US" b="0" i="0" dirty="0"/>
            <a:t>.</a:t>
          </a:r>
          <a:r>
            <a:rPr lang="en-US" b="0" i="0" dirty="0">
              <a:latin typeface="Elephant"/>
            </a:rPr>
            <a:t> </a:t>
          </a:r>
          <a:endParaRPr lang="en-US" b="1" i="1" dirty="0">
            <a:latin typeface="Elephant"/>
          </a:endParaRPr>
        </a:p>
      </dgm:t>
    </dgm:pt>
    <dgm:pt modelId="{804B4EC7-A8DF-4E33-BA50-A7F65A645C63}" type="parTrans" cxnId="{23CD3AD4-A7AF-4CBE-8B62-6CC7F1FCF079}">
      <dgm:prSet/>
      <dgm:spPr/>
    </dgm:pt>
    <dgm:pt modelId="{E7D608E0-9420-486F-B628-F8943F964F14}" type="sibTrans" cxnId="{23CD3AD4-A7AF-4CBE-8B62-6CC7F1FCF079}">
      <dgm:prSet/>
      <dgm:spPr/>
    </dgm:pt>
    <dgm:pt modelId="{2DADD733-AF51-499C-9194-6BFED6C13BAF}">
      <dgm:prSet phldr="0"/>
      <dgm:spPr/>
      <dgm:t>
        <a:bodyPr/>
        <a:lstStyle/>
        <a:p>
          <a:pPr algn="l" rtl="0"/>
          <a:r>
            <a:rPr lang="en-US" b="0" i="0" dirty="0"/>
            <a:t>•</a:t>
          </a:r>
          <a:r>
            <a:rPr lang="en-US" b="0" i="0" dirty="0" err="1"/>
            <a:t>Zaburzenia</a:t>
          </a:r>
          <a:r>
            <a:rPr lang="en-US" b="0" i="0" dirty="0"/>
            <a:t> </a:t>
          </a:r>
          <a:r>
            <a:rPr lang="en-US" b="0" i="0" dirty="0" err="1"/>
            <a:t>lękowe</a:t>
          </a:r>
          <a:r>
            <a:rPr lang="en-US" b="0" i="0" dirty="0"/>
            <a:t> </a:t>
          </a:r>
          <a:r>
            <a:rPr lang="en-US" b="0" i="0" dirty="0" err="1"/>
            <a:t>negatywnie</a:t>
          </a:r>
          <a:r>
            <a:rPr lang="en-US" b="0" i="0" dirty="0"/>
            <a:t> </a:t>
          </a:r>
          <a:r>
            <a:rPr lang="en-US" b="0" i="0" dirty="0" err="1"/>
            <a:t>wpływają</a:t>
          </a:r>
          <a:r>
            <a:rPr lang="en-US" b="0" i="0" dirty="0"/>
            <a:t> </a:t>
          </a:r>
          <a:r>
            <a:rPr lang="en-US" b="0" i="0" dirty="0" err="1"/>
            <a:t>na</a:t>
          </a:r>
          <a:r>
            <a:rPr lang="en-US" b="0" i="0" dirty="0"/>
            <a:t> </a:t>
          </a:r>
          <a:r>
            <a:rPr lang="en-US" b="0" i="0" dirty="0" err="1"/>
            <a:t>rozwój</a:t>
          </a:r>
          <a:r>
            <a:rPr lang="en-US" b="0" i="0" dirty="0"/>
            <a:t> </a:t>
          </a:r>
          <a:r>
            <a:rPr lang="en-US" b="0" i="0" dirty="0" err="1"/>
            <a:t>psychospołeczny</a:t>
          </a:r>
          <a:r>
            <a:rPr lang="en-US" b="0" i="0" dirty="0"/>
            <a:t> </a:t>
          </a:r>
          <a:r>
            <a:rPr lang="en-US" b="0" i="0" dirty="0" err="1"/>
            <a:t>i</a:t>
          </a:r>
          <a:r>
            <a:rPr lang="en-US" b="0" i="0" dirty="0"/>
            <a:t> </a:t>
          </a:r>
          <a:r>
            <a:rPr lang="en-US" b="0" i="0" dirty="0" err="1"/>
            <a:t>szkolny</a:t>
          </a:r>
          <a:r>
            <a:rPr lang="en-US" b="0" i="0" dirty="0"/>
            <a:t> </a:t>
          </a:r>
          <a:r>
            <a:rPr lang="en-US" b="0" i="0" dirty="0" err="1"/>
            <a:t>dziecka</a:t>
          </a:r>
          <a:r>
            <a:rPr lang="en-US" b="0" i="0" dirty="0"/>
            <a:t>, </a:t>
          </a:r>
          <a:r>
            <a:rPr lang="en-US" b="0" i="0" dirty="0" err="1"/>
            <a:t>dlatego</a:t>
          </a:r>
          <a:r>
            <a:rPr lang="en-US" b="0" i="0" dirty="0"/>
            <a:t> </a:t>
          </a:r>
          <a:r>
            <a:rPr lang="en-US" b="0" i="0" dirty="0" err="1"/>
            <a:t>warto</a:t>
          </a:r>
          <a:r>
            <a:rPr lang="en-US" b="0" i="0" dirty="0"/>
            <a:t> </a:t>
          </a:r>
          <a:r>
            <a:rPr lang="en-US" b="0" i="0" dirty="0" err="1"/>
            <a:t>jak</a:t>
          </a:r>
          <a:r>
            <a:rPr lang="en-US" b="0" i="0" dirty="0"/>
            <a:t> </a:t>
          </a:r>
          <a:r>
            <a:rPr lang="en-US" b="0" i="0" dirty="0" err="1"/>
            <a:t>najszybciej</a:t>
          </a:r>
          <a:r>
            <a:rPr lang="en-US" b="0" i="0" dirty="0"/>
            <a:t> </a:t>
          </a:r>
          <a:r>
            <a:rPr lang="en-US" b="0" i="0" dirty="0" err="1"/>
            <a:t>zasięgnąć</a:t>
          </a:r>
          <a:r>
            <a:rPr lang="en-US" b="0" i="0" dirty="0"/>
            <a:t> </a:t>
          </a:r>
          <a:r>
            <a:rPr lang="en-US" b="0" i="0" dirty="0" err="1"/>
            <a:t>porady</a:t>
          </a:r>
          <a:r>
            <a:rPr lang="en-US" b="0" i="0" dirty="0"/>
            <a:t> </a:t>
          </a:r>
          <a:r>
            <a:rPr lang="en-US" b="0" i="0" dirty="0" err="1"/>
            <a:t>lekarza</a:t>
          </a:r>
          <a:r>
            <a:rPr lang="en-US" b="0" i="0" dirty="0"/>
            <a:t> psychiatry </a:t>
          </a:r>
          <a:r>
            <a:rPr lang="en-US" b="0" i="0" dirty="0" err="1"/>
            <a:t>lub</a:t>
          </a:r>
          <a:r>
            <a:rPr lang="en-US" b="0" i="0" dirty="0"/>
            <a:t> </a:t>
          </a:r>
          <a:r>
            <a:rPr lang="en-US" b="0" i="0" dirty="0" err="1"/>
            <a:t>psychologa</a:t>
          </a:r>
          <a:r>
            <a:rPr lang="en-US" b="0" i="0" dirty="0"/>
            <a:t>.</a:t>
          </a:r>
          <a:r>
            <a:rPr lang="en-US" b="0" i="0" dirty="0">
              <a:latin typeface="Elephant"/>
            </a:rPr>
            <a:t> </a:t>
          </a:r>
          <a:endParaRPr lang="en-US" dirty="0"/>
        </a:p>
      </dgm:t>
    </dgm:pt>
    <dgm:pt modelId="{7E7AAAC7-D5D1-416A-9E4F-DBEDC5723652}" type="parTrans" cxnId="{7DF4DBFD-A080-4AB6-AE76-C12C2598BDB7}">
      <dgm:prSet/>
      <dgm:spPr/>
    </dgm:pt>
    <dgm:pt modelId="{2D71A729-A6BF-445D-ABBE-F1AAA9DEF69A}" type="sibTrans" cxnId="{7DF4DBFD-A080-4AB6-AE76-C12C2598BDB7}">
      <dgm:prSet/>
      <dgm:spPr/>
    </dgm:pt>
    <dgm:pt modelId="{93F2695F-D421-4E36-9536-95008AEB6AF5}">
      <dgm:prSet phldr="0"/>
      <dgm:spPr/>
      <dgm:t>
        <a:bodyPr/>
        <a:lstStyle/>
        <a:p>
          <a:pPr algn="l" rtl="0"/>
          <a:r>
            <a:rPr lang="en-US" b="0" i="0" dirty="0"/>
            <a:t>•</a:t>
          </a:r>
          <a:r>
            <a:rPr lang="en-US" b="0" i="0" dirty="0" err="1"/>
            <a:t>Podstawową</a:t>
          </a:r>
          <a:r>
            <a:rPr lang="en-US" b="0" i="0" dirty="0"/>
            <a:t> </a:t>
          </a:r>
          <a:r>
            <a:rPr lang="en-US" b="0" i="0" dirty="0" err="1"/>
            <a:t>metodą</a:t>
          </a:r>
          <a:r>
            <a:rPr lang="en-US" b="0" i="0" dirty="0"/>
            <a:t> </a:t>
          </a:r>
          <a:r>
            <a:rPr lang="en-US" b="0" i="0" dirty="0" err="1"/>
            <a:t>leczenia</a:t>
          </a:r>
          <a:r>
            <a:rPr lang="en-US" b="0" i="0" dirty="0"/>
            <a:t> </a:t>
          </a:r>
          <a:r>
            <a:rPr lang="en-US" b="0" i="0" dirty="0" err="1"/>
            <a:t>są</a:t>
          </a:r>
          <a:r>
            <a:rPr lang="en-US" b="0" i="0" dirty="0"/>
            <a:t> </a:t>
          </a:r>
          <a:r>
            <a:rPr lang="en-US" b="0" i="0" dirty="0" err="1"/>
            <a:t>oddziaływania</a:t>
          </a:r>
          <a:r>
            <a:rPr lang="en-US" b="0" i="0" dirty="0"/>
            <a:t> </a:t>
          </a:r>
          <a:r>
            <a:rPr lang="en-US" b="0" i="0" dirty="0" err="1"/>
            <a:t>psychoterapeutyczne</a:t>
          </a:r>
          <a:r>
            <a:rPr lang="en-US" b="0" i="0" dirty="0"/>
            <a:t>, </a:t>
          </a:r>
          <a:r>
            <a:rPr lang="en-US" b="0" i="0" dirty="0" err="1"/>
            <a:t>które</a:t>
          </a:r>
          <a:r>
            <a:rPr lang="en-US" b="0" i="0" dirty="0"/>
            <a:t> w </a:t>
          </a:r>
          <a:r>
            <a:rPr lang="en-US" b="0" i="0" dirty="0" err="1"/>
            <a:t>większości</a:t>
          </a:r>
          <a:r>
            <a:rPr lang="en-US" b="0" i="0" dirty="0"/>
            <a:t> </a:t>
          </a:r>
          <a:r>
            <a:rPr lang="en-US" b="0" i="0" dirty="0" err="1"/>
            <a:t>przypadków</a:t>
          </a:r>
          <a:r>
            <a:rPr lang="en-US" b="0" i="0" dirty="0"/>
            <a:t> </a:t>
          </a:r>
          <a:r>
            <a:rPr lang="en-US" b="0" i="0" dirty="0" err="1"/>
            <a:t>przynoszą</a:t>
          </a:r>
          <a:r>
            <a:rPr lang="en-US" b="0" i="0" dirty="0"/>
            <a:t> </a:t>
          </a:r>
          <a:r>
            <a:rPr lang="en-US" b="0" i="0" dirty="0" err="1"/>
            <a:t>dobre</a:t>
          </a:r>
          <a:r>
            <a:rPr lang="en-US" b="0" i="0" dirty="0"/>
            <a:t> </a:t>
          </a:r>
          <a:r>
            <a:rPr lang="en-US" b="0" i="0" dirty="0" err="1"/>
            <a:t>efekty</a:t>
          </a:r>
          <a:r>
            <a:rPr lang="en-US" b="0" i="0" dirty="0"/>
            <a:t>.</a:t>
          </a:r>
          <a:r>
            <a:rPr lang="en-US" b="0" i="0" dirty="0">
              <a:latin typeface="Elephant"/>
            </a:rPr>
            <a:t> </a:t>
          </a:r>
          <a:endParaRPr lang="en-US" dirty="0"/>
        </a:p>
      </dgm:t>
    </dgm:pt>
    <dgm:pt modelId="{D544660A-C9B5-48FB-882B-6F3A9BD5EAFD}" type="parTrans" cxnId="{2C4BE37F-E1F6-4BFD-8F94-348668490ABE}">
      <dgm:prSet/>
      <dgm:spPr/>
    </dgm:pt>
    <dgm:pt modelId="{F9A4FEB9-9A3F-4981-9BF7-6D4C34505A52}" type="sibTrans" cxnId="{2C4BE37F-E1F6-4BFD-8F94-348668490ABE}">
      <dgm:prSet/>
      <dgm:spPr/>
    </dgm:pt>
    <dgm:pt modelId="{31DE894D-6818-4719-B18C-7B70388E2248}">
      <dgm:prSet phldr="0"/>
      <dgm:spPr/>
      <dgm:t>
        <a:bodyPr/>
        <a:lstStyle/>
        <a:p>
          <a:pPr algn="l" rtl="0"/>
          <a:r>
            <a:rPr lang="en-US" b="0" i="0" dirty="0"/>
            <a:t>•</a:t>
          </a:r>
          <a:r>
            <a:rPr lang="en-US" b="0" i="0" dirty="0" err="1"/>
            <a:t>Jeśli</a:t>
          </a:r>
          <a:r>
            <a:rPr lang="en-US" b="0" i="0" dirty="0"/>
            <a:t> </a:t>
          </a:r>
          <a:r>
            <a:rPr lang="en-US" b="0" i="0" dirty="0" err="1"/>
            <a:t>objawy</a:t>
          </a:r>
          <a:r>
            <a:rPr lang="en-US" b="0" i="0" dirty="0"/>
            <a:t> </a:t>
          </a:r>
          <a:r>
            <a:rPr lang="en-US" b="0" i="0" dirty="0" err="1"/>
            <a:t>są</a:t>
          </a:r>
          <a:r>
            <a:rPr lang="en-US" b="0" i="0" dirty="0"/>
            <a:t> </a:t>
          </a:r>
          <a:r>
            <a:rPr lang="en-US" b="0" i="0" dirty="0" err="1"/>
            <a:t>bardzo</a:t>
          </a:r>
          <a:r>
            <a:rPr lang="en-US" b="0" i="0" dirty="0"/>
            <a:t> </a:t>
          </a:r>
          <a:r>
            <a:rPr lang="en-US" b="0" i="0" dirty="0" err="1"/>
            <a:t>nasilone</a:t>
          </a:r>
          <a:r>
            <a:rPr lang="en-US" b="0" i="0" dirty="0"/>
            <a:t>, </a:t>
          </a:r>
          <a:r>
            <a:rPr lang="en-US" b="0" i="0" dirty="0" err="1"/>
            <a:t>stosuje</a:t>
          </a:r>
          <a:r>
            <a:rPr lang="en-US" b="0" i="0" dirty="0"/>
            <a:t> </a:t>
          </a:r>
          <a:r>
            <a:rPr lang="en-US" b="0" i="0" dirty="0" err="1"/>
            <a:t>się</a:t>
          </a:r>
          <a:r>
            <a:rPr lang="en-US" b="0" i="0" dirty="0"/>
            <a:t> </a:t>
          </a:r>
          <a:r>
            <a:rPr lang="en-US" b="0" i="0" dirty="0" err="1"/>
            <a:t>leki</a:t>
          </a:r>
          <a:r>
            <a:rPr lang="en-US" b="0" i="0" dirty="0"/>
            <a:t>.</a:t>
          </a:r>
          <a:r>
            <a:rPr lang="en-US" b="0" i="0" dirty="0">
              <a:latin typeface="Elephant"/>
            </a:rPr>
            <a:t> </a:t>
          </a:r>
          <a:endParaRPr lang="en-US" dirty="0"/>
        </a:p>
      </dgm:t>
    </dgm:pt>
    <dgm:pt modelId="{57E8FDCF-4936-437F-B9DC-3FDE855927C6}" type="parTrans" cxnId="{CEEAF46C-7DA5-46E0-9501-99577D9629DE}">
      <dgm:prSet/>
      <dgm:spPr/>
    </dgm:pt>
    <dgm:pt modelId="{2055542D-FB40-4692-9223-3460FAD86360}" type="sibTrans" cxnId="{CEEAF46C-7DA5-46E0-9501-99577D9629DE}">
      <dgm:prSet/>
      <dgm:spPr/>
    </dgm:pt>
    <dgm:pt modelId="{C4888144-3E40-4B89-A76B-2E1AA8350FCA}">
      <dgm:prSet phldr="0"/>
      <dgm:spPr/>
      <dgm:t>
        <a:bodyPr/>
        <a:lstStyle/>
        <a:p>
          <a:pPr algn="l"/>
          <a:r>
            <a:rPr lang="en-US" b="0" i="0" dirty="0"/>
            <a:t>•</a:t>
          </a:r>
          <a:r>
            <a:rPr lang="en-US" b="0" i="0" dirty="0" err="1"/>
            <a:t>Bardzo</a:t>
          </a:r>
          <a:r>
            <a:rPr lang="en-US" b="0" i="0" dirty="0"/>
            <a:t> </a:t>
          </a:r>
          <a:r>
            <a:rPr lang="en-US" b="0" i="0" dirty="0" err="1"/>
            <a:t>ważne</a:t>
          </a:r>
          <a:r>
            <a:rPr lang="en-US" b="0" i="0" dirty="0"/>
            <a:t> jest, aby </a:t>
          </a:r>
          <a:r>
            <a:rPr lang="en-US" b="0" i="0" dirty="0" err="1"/>
            <a:t>nie</a:t>
          </a:r>
          <a:r>
            <a:rPr lang="en-US" b="0" i="0" dirty="0"/>
            <a:t> </a:t>
          </a:r>
          <a:r>
            <a:rPr lang="en-US" b="0" i="0" dirty="0" err="1"/>
            <a:t>izolować</a:t>
          </a:r>
          <a:r>
            <a:rPr lang="en-US" b="0" i="0" dirty="0"/>
            <a:t> </a:t>
          </a:r>
          <a:r>
            <a:rPr lang="en-US" b="0" i="0" dirty="0" err="1"/>
            <a:t>dziecka</a:t>
          </a:r>
          <a:r>
            <a:rPr lang="en-US" b="0" i="0" dirty="0"/>
            <a:t> od </a:t>
          </a:r>
          <a:r>
            <a:rPr lang="en-US" b="0" i="0" dirty="0" err="1"/>
            <a:t>środowiska</a:t>
          </a:r>
          <a:r>
            <a:rPr lang="en-US" b="0" i="0" dirty="0"/>
            <a:t> </a:t>
          </a:r>
          <a:r>
            <a:rPr lang="en-US" b="0" i="0" dirty="0" err="1"/>
            <a:t>szkolnego</a:t>
          </a:r>
          <a:r>
            <a:rPr lang="en-US" b="0" i="0" dirty="0"/>
            <a:t> </a:t>
          </a:r>
          <a:r>
            <a:rPr lang="en-US" b="0" i="0" dirty="0" err="1"/>
            <a:t>i</a:t>
          </a:r>
          <a:r>
            <a:rPr lang="en-US" b="0" i="0" dirty="0"/>
            <a:t> </a:t>
          </a:r>
          <a:r>
            <a:rPr lang="en-US" b="0" i="0" dirty="0" err="1"/>
            <a:t>rówieśniczego</a:t>
          </a:r>
          <a:r>
            <a:rPr lang="en-US" b="0" i="0" dirty="0"/>
            <a:t>, ale </a:t>
          </a:r>
          <a:r>
            <a:rPr lang="en-US" b="0" i="0" dirty="0" err="1"/>
            <a:t>wspierać</a:t>
          </a:r>
          <a:r>
            <a:rPr lang="en-US" b="0" i="0" dirty="0"/>
            <a:t> je </a:t>
          </a:r>
          <a:r>
            <a:rPr lang="en-US" b="0" i="0" dirty="0" err="1"/>
            <a:t>i</a:t>
          </a:r>
          <a:r>
            <a:rPr lang="en-US" b="0" i="0" dirty="0"/>
            <a:t> </a:t>
          </a:r>
          <a:r>
            <a:rPr lang="en-US" b="0" i="0" dirty="0" err="1"/>
            <a:t>zachęcać</a:t>
          </a:r>
          <a:r>
            <a:rPr lang="en-US" b="0" i="0" dirty="0"/>
            <a:t> do </a:t>
          </a:r>
          <a:r>
            <a:rPr lang="en-US" b="0" i="0" dirty="0" err="1"/>
            <a:t>uczestniczenia</a:t>
          </a:r>
          <a:r>
            <a:rPr lang="en-US" b="0" i="0" dirty="0"/>
            <a:t> w </a:t>
          </a:r>
          <a:r>
            <a:rPr lang="en-US" b="0" i="0" dirty="0" err="1"/>
            <a:t>życiu</a:t>
          </a:r>
          <a:r>
            <a:rPr lang="en-US" b="0" i="0" dirty="0"/>
            <a:t> </a:t>
          </a:r>
          <a:r>
            <a:rPr lang="en-US" b="0" i="0" dirty="0" err="1"/>
            <a:t>dziecięcej</a:t>
          </a:r>
          <a:r>
            <a:rPr lang="en-US" b="0" i="0" dirty="0"/>
            <a:t>/ </a:t>
          </a:r>
          <a:r>
            <a:rPr lang="en-US" b="0" i="0" dirty="0" err="1"/>
            <a:t>młodzieżowej</a:t>
          </a:r>
          <a:r>
            <a:rPr lang="en-US" b="0" i="0" dirty="0"/>
            <a:t> </a:t>
          </a:r>
          <a:r>
            <a:rPr lang="en-US" b="0" i="0" dirty="0" err="1"/>
            <a:t>społeczności</a:t>
          </a:r>
          <a:r>
            <a:rPr lang="en-US" b="0" i="0" dirty="0"/>
            <a:t>. </a:t>
          </a:r>
          <a:endParaRPr lang="en-US" dirty="0"/>
        </a:p>
      </dgm:t>
    </dgm:pt>
    <dgm:pt modelId="{A6CDE664-AF26-4200-946A-C7F1E57094E0}" type="parTrans" cxnId="{F17C7FDB-829C-4805-ADF6-59BCF036C533}">
      <dgm:prSet/>
      <dgm:spPr/>
    </dgm:pt>
    <dgm:pt modelId="{E25715D2-8A47-4AD9-ACFC-3B3A61228438}" type="sibTrans" cxnId="{F17C7FDB-829C-4805-ADF6-59BCF036C533}">
      <dgm:prSet/>
      <dgm:spPr/>
    </dgm:pt>
    <dgm:pt modelId="{FD315379-695C-4A7A-99F8-BB513104F619}">
      <dgm:prSet phldr="0"/>
      <dgm:spPr/>
      <dgm:t>
        <a:bodyPr/>
        <a:lstStyle/>
        <a:p>
          <a:pPr algn="l" rtl="0"/>
          <a:r>
            <a:rPr lang="en-US" b="0" i="0" dirty="0"/>
            <a:t>•przede wszystkim nie wyśmiewać czy zawstydzać!</a:t>
          </a:r>
          <a:endParaRPr lang="en-US" b="1" i="1" dirty="0">
            <a:latin typeface="Elephant"/>
          </a:endParaRPr>
        </a:p>
      </dgm:t>
    </dgm:pt>
    <dgm:pt modelId="{9FC70176-3DA0-42A1-B63A-579E67CE2904}" type="parTrans" cxnId="{F4EBC21C-1A64-407E-B2C0-0BF93D4A4492}">
      <dgm:prSet/>
      <dgm:spPr/>
    </dgm:pt>
    <dgm:pt modelId="{532F6839-1418-4C44-88B4-31F28A8E0566}" type="sibTrans" cxnId="{F4EBC21C-1A64-407E-B2C0-0BF93D4A4492}">
      <dgm:prSet/>
      <dgm:spPr/>
    </dgm:pt>
    <dgm:pt modelId="{560A4583-D3A9-4147-906C-1C878180D6FD}">
      <dgm:prSet phldr="0"/>
      <dgm:spPr/>
      <dgm:t>
        <a:bodyPr/>
        <a:lstStyle/>
        <a:p>
          <a:pPr algn="l"/>
          <a:r>
            <a:rPr lang="en-US" b="0" i="0" dirty="0"/>
            <a:t>• cierpliwie wysłuchać i starać się zrozumieć,</a:t>
          </a:r>
          <a:endParaRPr lang="en-US" dirty="0"/>
        </a:p>
      </dgm:t>
    </dgm:pt>
    <dgm:pt modelId="{F660C21C-9A49-4E24-87B4-0526BEA25B3A}" type="parTrans" cxnId="{4B7FAA91-19D0-4E6E-A3FE-F7A665D8DE23}">
      <dgm:prSet/>
      <dgm:spPr/>
    </dgm:pt>
    <dgm:pt modelId="{E59FEE77-FF19-41D6-84F1-79AE6D76594C}" type="sibTrans" cxnId="{4B7FAA91-19D0-4E6E-A3FE-F7A665D8DE23}">
      <dgm:prSet/>
      <dgm:spPr/>
    </dgm:pt>
    <dgm:pt modelId="{19052FE2-A2B6-4201-8FD3-EF7B8D04C9ED}">
      <dgm:prSet phldr="0"/>
      <dgm:spPr/>
      <dgm:t>
        <a:bodyPr/>
        <a:lstStyle/>
        <a:p>
          <a:pPr algn="l" rtl="0"/>
          <a:r>
            <a:rPr lang="en-US" b="0" i="0" dirty="0"/>
            <a:t>•</a:t>
          </a:r>
          <a:r>
            <a:rPr lang="en-US" b="0" i="0" dirty="0" err="1"/>
            <a:t>nie</a:t>
          </a:r>
          <a:r>
            <a:rPr lang="en-US" b="0" i="0" dirty="0"/>
            <a:t> </a:t>
          </a:r>
          <a:r>
            <a:rPr lang="en-US" b="0" i="0" dirty="0" err="1"/>
            <a:t>stosować</a:t>
          </a:r>
          <a:r>
            <a:rPr lang="en-US" b="0" i="0" dirty="0"/>
            <a:t> </a:t>
          </a:r>
          <a:r>
            <a:rPr lang="en-US" b="0" i="0" dirty="0" err="1"/>
            <a:t>tzw</a:t>
          </a:r>
          <a:r>
            <a:rPr lang="en-US" b="0" i="0" dirty="0"/>
            <a:t>. </a:t>
          </a:r>
          <a:r>
            <a:rPr lang="en-US" b="0" i="0" dirty="0" err="1"/>
            <a:t>terapii</a:t>
          </a:r>
          <a:r>
            <a:rPr lang="en-US" b="0" i="0" dirty="0"/>
            <a:t> </a:t>
          </a:r>
          <a:r>
            <a:rPr lang="en-US" b="0" i="0" dirty="0" err="1"/>
            <a:t>szokowej</a:t>
          </a:r>
          <a:r>
            <a:rPr lang="en-US" b="0" i="0" dirty="0"/>
            <a:t>, </a:t>
          </a:r>
          <a:r>
            <a:rPr lang="en-US" b="0" i="0" dirty="0" err="1"/>
            <a:t>polegającej</a:t>
          </a:r>
          <a:r>
            <a:rPr lang="en-US" b="0" i="0" dirty="0"/>
            <a:t> </a:t>
          </a:r>
          <a:r>
            <a:rPr lang="en-US" b="0" i="0" dirty="0" err="1"/>
            <a:t>na</a:t>
          </a:r>
          <a:r>
            <a:rPr lang="en-US" b="0" i="0" dirty="0"/>
            <a:t> </a:t>
          </a:r>
          <a:r>
            <a:rPr lang="en-US" b="0" i="0" dirty="0" err="1"/>
            <a:t>bezpośrednim</a:t>
          </a:r>
          <a:r>
            <a:rPr lang="en-US" b="0" i="0" dirty="0"/>
            <a:t> </a:t>
          </a:r>
          <a:r>
            <a:rPr lang="en-US" b="0" i="0" dirty="0" err="1"/>
            <a:t>kontakcie</a:t>
          </a:r>
          <a:r>
            <a:rPr lang="en-US" b="0" i="0" dirty="0"/>
            <a:t> </a:t>
          </a:r>
          <a:br>
            <a:rPr lang="en-US" b="0" i="0" dirty="0">
              <a:latin typeface="Elephant"/>
            </a:rPr>
          </a:br>
          <a:r>
            <a:rPr lang="en-US" b="0" i="0" dirty="0"/>
            <a:t>z </a:t>
          </a:r>
          <a:r>
            <a:rPr lang="en-US" b="0" i="0" dirty="0" err="1"/>
            <a:t>lękotwórczym</a:t>
          </a:r>
          <a:r>
            <a:rPr lang="en-US" b="0" i="0" dirty="0"/>
            <a:t> </a:t>
          </a:r>
          <a:r>
            <a:rPr lang="en-US" b="0" i="0" dirty="0" err="1"/>
            <a:t>czynnikiem</a:t>
          </a:r>
          <a:r>
            <a:rPr lang="en-US" b="0" i="0" dirty="0"/>
            <a:t>, </a:t>
          </a:r>
          <a:r>
            <a:rPr lang="en-US" b="0" i="0" dirty="0" err="1"/>
            <a:t>kiedy</a:t>
          </a:r>
          <a:r>
            <a:rPr lang="en-US" b="0" i="0" dirty="0"/>
            <a:t> </a:t>
          </a:r>
          <a:r>
            <a:rPr lang="en-US" b="0" i="0" dirty="0" err="1"/>
            <a:t>dziecko</a:t>
          </a:r>
          <a:r>
            <a:rPr lang="en-US" b="0" i="0" dirty="0"/>
            <a:t> </a:t>
          </a:r>
          <a:r>
            <a:rPr lang="en-US" b="0" i="0" dirty="0" err="1"/>
            <a:t>nie</a:t>
          </a:r>
          <a:r>
            <a:rPr lang="en-US" b="0" i="0" dirty="0"/>
            <a:t> jest </a:t>
          </a:r>
          <a:r>
            <a:rPr lang="en-US" b="0" i="0" dirty="0" err="1"/>
            <a:t>na</a:t>
          </a:r>
          <a:r>
            <a:rPr lang="en-US" b="0" i="0" dirty="0"/>
            <a:t> to </a:t>
          </a:r>
          <a:r>
            <a:rPr lang="en-US" b="0" i="0" dirty="0" err="1"/>
            <a:t>gotowe</a:t>
          </a:r>
          <a:endParaRPr lang="en-US" dirty="0"/>
        </a:p>
      </dgm:t>
    </dgm:pt>
    <dgm:pt modelId="{7DFA8947-F153-4621-90BB-5C69A7DFD77F}" type="parTrans" cxnId="{99F8A917-5075-4505-8E9C-E73AA608467B}">
      <dgm:prSet/>
      <dgm:spPr/>
    </dgm:pt>
    <dgm:pt modelId="{E6BF3D76-B375-4B8D-8E5B-DA530911B526}" type="sibTrans" cxnId="{99F8A917-5075-4505-8E9C-E73AA608467B}">
      <dgm:prSet/>
      <dgm:spPr/>
    </dgm:pt>
    <dgm:pt modelId="{CBFE90C2-056A-498E-9B1D-88CAEA0644D2}" type="pres">
      <dgm:prSet presAssocID="{E4090E38-8A95-4D31-A0D1-96BE93762901}" presName="diagram" presStyleCnt="0">
        <dgm:presLayoutVars>
          <dgm:dir/>
          <dgm:resizeHandles val="exact"/>
        </dgm:presLayoutVars>
      </dgm:prSet>
      <dgm:spPr/>
    </dgm:pt>
    <dgm:pt modelId="{41ED6D0D-DD6A-4C98-AB88-8F6AF1A3A10C}" type="pres">
      <dgm:prSet presAssocID="{25B6D93F-A373-49C9-BFFF-8464EE9930FE}" presName="node" presStyleLbl="node1" presStyleIdx="0" presStyleCnt="8">
        <dgm:presLayoutVars>
          <dgm:bulletEnabled val="1"/>
        </dgm:presLayoutVars>
      </dgm:prSet>
      <dgm:spPr/>
    </dgm:pt>
    <dgm:pt modelId="{F603BDB4-C0CE-4865-B1AA-375615F8BA6E}" type="pres">
      <dgm:prSet presAssocID="{E7D608E0-9420-486F-B628-F8943F964F14}" presName="sibTrans" presStyleCnt="0"/>
      <dgm:spPr/>
    </dgm:pt>
    <dgm:pt modelId="{A1BDED27-8041-46ED-9C4F-EE24753E62F2}" type="pres">
      <dgm:prSet presAssocID="{2DADD733-AF51-499C-9194-6BFED6C13BAF}" presName="node" presStyleLbl="node1" presStyleIdx="1" presStyleCnt="8">
        <dgm:presLayoutVars>
          <dgm:bulletEnabled val="1"/>
        </dgm:presLayoutVars>
      </dgm:prSet>
      <dgm:spPr/>
    </dgm:pt>
    <dgm:pt modelId="{ABE234D9-12D6-40BE-99E4-6D482DB2E0F8}" type="pres">
      <dgm:prSet presAssocID="{2D71A729-A6BF-445D-ABBE-F1AAA9DEF69A}" presName="sibTrans" presStyleCnt="0"/>
      <dgm:spPr/>
    </dgm:pt>
    <dgm:pt modelId="{984B2B67-7EA2-4CA3-A1D0-81C3762FF5FC}" type="pres">
      <dgm:prSet presAssocID="{93F2695F-D421-4E36-9536-95008AEB6AF5}" presName="node" presStyleLbl="node1" presStyleIdx="2" presStyleCnt="8">
        <dgm:presLayoutVars>
          <dgm:bulletEnabled val="1"/>
        </dgm:presLayoutVars>
      </dgm:prSet>
      <dgm:spPr/>
    </dgm:pt>
    <dgm:pt modelId="{268802FB-E31E-4311-A5AB-73FEB80F7DFA}" type="pres">
      <dgm:prSet presAssocID="{F9A4FEB9-9A3F-4981-9BF7-6D4C34505A52}" presName="sibTrans" presStyleCnt="0"/>
      <dgm:spPr/>
    </dgm:pt>
    <dgm:pt modelId="{968EA32A-C61E-4E80-AABE-45922DCC555F}" type="pres">
      <dgm:prSet presAssocID="{31DE894D-6818-4719-B18C-7B70388E2248}" presName="node" presStyleLbl="node1" presStyleIdx="3" presStyleCnt="8">
        <dgm:presLayoutVars>
          <dgm:bulletEnabled val="1"/>
        </dgm:presLayoutVars>
      </dgm:prSet>
      <dgm:spPr/>
    </dgm:pt>
    <dgm:pt modelId="{74BEEBA6-A6A2-4E3C-8EE3-CE01E802E0AF}" type="pres">
      <dgm:prSet presAssocID="{2055542D-FB40-4692-9223-3460FAD86360}" presName="sibTrans" presStyleCnt="0"/>
      <dgm:spPr/>
    </dgm:pt>
    <dgm:pt modelId="{7BB946DC-BB5F-4032-A464-4C01B2C7B6DB}" type="pres">
      <dgm:prSet presAssocID="{C4888144-3E40-4B89-A76B-2E1AA8350FCA}" presName="node" presStyleLbl="node1" presStyleIdx="4" presStyleCnt="8">
        <dgm:presLayoutVars>
          <dgm:bulletEnabled val="1"/>
        </dgm:presLayoutVars>
      </dgm:prSet>
      <dgm:spPr/>
    </dgm:pt>
    <dgm:pt modelId="{B13BC072-3A77-4CF6-9AC2-62CEBDA588D6}" type="pres">
      <dgm:prSet presAssocID="{E25715D2-8A47-4AD9-ACFC-3B3A61228438}" presName="sibTrans" presStyleCnt="0"/>
      <dgm:spPr/>
    </dgm:pt>
    <dgm:pt modelId="{A5FB3647-5F29-45FD-9276-82BD34021BE5}" type="pres">
      <dgm:prSet presAssocID="{FD315379-695C-4A7A-99F8-BB513104F619}" presName="node" presStyleLbl="node1" presStyleIdx="5" presStyleCnt="8">
        <dgm:presLayoutVars>
          <dgm:bulletEnabled val="1"/>
        </dgm:presLayoutVars>
      </dgm:prSet>
      <dgm:spPr/>
    </dgm:pt>
    <dgm:pt modelId="{ED82C529-1789-4C14-AB08-68DE1FEBCCDD}" type="pres">
      <dgm:prSet presAssocID="{532F6839-1418-4C44-88B4-31F28A8E0566}" presName="sibTrans" presStyleCnt="0"/>
      <dgm:spPr/>
    </dgm:pt>
    <dgm:pt modelId="{35F59C1D-9183-4024-836C-26CD27ABBAE3}" type="pres">
      <dgm:prSet presAssocID="{560A4583-D3A9-4147-906C-1C878180D6FD}" presName="node" presStyleLbl="node1" presStyleIdx="6" presStyleCnt="8">
        <dgm:presLayoutVars>
          <dgm:bulletEnabled val="1"/>
        </dgm:presLayoutVars>
      </dgm:prSet>
      <dgm:spPr/>
    </dgm:pt>
    <dgm:pt modelId="{E94B6FD5-5C12-4E36-9606-F6F2C7B1D620}" type="pres">
      <dgm:prSet presAssocID="{E59FEE77-FF19-41D6-84F1-79AE6D76594C}" presName="sibTrans" presStyleCnt="0"/>
      <dgm:spPr/>
    </dgm:pt>
    <dgm:pt modelId="{24E7A6BE-3E1C-478E-BC11-564EC7379AA3}" type="pres">
      <dgm:prSet presAssocID="{19052FE2-A2B6-4201-8FD3-EF7B8D04C9ED}" presName="node" presStyleLbl="node1" presStyleIdx="7" presStyleCnt="8">
        <dgm:presLayoutVars>
          <dgm:bulletEnabled val="1"/>
        </dgm:presLayoutVars>
      </dgm:prSet>
      <dgm:spPr/>
    </dgm:pt>
  </dgm:ptLst>
  <dgm:cxnLst>
    <dgm:cxn modelId="{306A950D-5B31-4439-9E0B-CBBB3A59B0A0}" type="presOf" srcId="{2DADD733-AF51-499C-9194-6BFED6C13BAF}" destId="{A1BDED27-8041-46ED-9C4F-EE24753E62F2}" srcOrd="0" destOrd="0" presId="urn:microsoft.com/office/officeart/2005/8/layout/default"/>
    <dgm:cxn modelId="{99F8A917-5075-4505-8E9C-E73AA608467B}" srcId="{E4090E38-8A95-4D31-A0D1-96BE93762901}" destId="{19052FE2-A2B6-4201-8FD3-EF7B8D04C9ED}" srcOrd="7" destOrd="0" parTransId="{7DFA8947-F153-4621-90BB-5C69A7DFD77F}" sibTransId="{E6BF3D76-B375-4B8D-8E5B-DA530911B526}"/>
    <dgm:cxn modelId="{F4EBC21C-1A64-407E-B2C0-0BF93D4A4492}" srcId="{E4090E38-8A95-4D31-A0D1-96BE93762901}" destId="{FD315379-695C-4A7A-99F8-BB513104F619}" srcOrd="5" destOrd="0" parTransId="{9FC70176-3DA0-42A1-B63A-579E67CE2904}" sibTransId="{532F6839-1418-4C44-88B4-31F28A8E0566}"/>
    <dgm:cxn modelId="{3A54BF25-2B7A-4C71-B5F9-BAA5E3C47875}" type="presOf" srcId="{560A4583-D3A9-4147-906C-1C878180D6FD}" destId="{35F59C1D-9183-4024-836C-26CD27ABBAE3}" srcOrd="0" destOrd="0" presId="urn:microsoft.com/office/officeart/2005/8/layout/default"/>
    <dgm:cxn modelId="{29253D2B-D510-4B8D-91D4-72E9297C2817}" type="presOf" srcId="{FD315379-695C-4A7A-99F8-BB513104F619}" destId="{A5FB3647-5F29-45FD-9276-82BD34021BE5}" srcOrd="0" destOrd="0" presId="urn:microsoft.com/office/officeart/2005/8/layout/default"/>
    <dgm:cxn modelId="{B367FD67-9F31-4252-80A1-DAEBB43C1AA8}" type="presOf" srcId="{C4888144-3E40-4B89-A76B-2E1AA8350FCA}" destId="{7BB946DC-BB5F-4032-A464-4C01B2C7B6DB}" srcOrd="0" destOrd="0" presId="urn:microsoft.com/office/officeart/2005/8/layout/default"/>
    <dgm:cxn modelId="{CEEAF46C-7DA5-46E0-9501-99577D9629DE}" srcId="{E4090E38-8A95-4D31-A0D1-96BE93762901}" destId="{31DE894D-6818-4719-B18C-7B70388E2248}" srcOrd="3" destOrd="0" parTransId="{57E8FDCF-4936-437F-B9DC-3FDE855927C6}" sibTransId="{2055542D-FB40-4692-9223-3460FAD86360}"/>
    <dgm:cxn modelId="{2C4BE37F-E1F6-4BFD-8F94-348668490ABE}" srcId="{E4090E38-8A95-4D31-A0D1-96BE93762901}" destId="{93F2695F-D421-4E36-9536-95008AEB6AF5}" srcOrd="2" destOrd="0" parTransId="{D544660A-C9B5-48FB-882B-6F3A9BD5EAFD}" sibTransId="{F9A4FEB9-9A3F-4981-9BF7-6D4C34505A52}"/>
    <dgm:cxn modelId="{D7614B8F-02D1-4743-89B0-48ACCB83598C}" type="presOf" srcId="{25B6D93F-A373-49C9-BFFF-8464EE9930FE}" destId="{41ED6D0D-DD6A-4C98-AB88-8F6AF1A3A10C}" srcOrd="0" destOrd="0" presId="urn:microsoft.com/office/officeart/2005/8/layout/default"/>
    <dgm:cxn modelId="{4B7FAA91-19D0-4E6E-A3FE-F7A665D8DE23}" srcId="{E4090E38-8A95-4D31-A0D1-96BE93762901}" destId="{560A4583-D3A9-4147-906C-1C878180D6FD}" srcOrd="6" destOrd="0" parTransId="{F660C21C-9A49-4E24-87B4-0526BEA25B3A}" sibTransId="{E59FEE77-FF19-41D6-84F1-79AE6D76594C}"/>
    <dgm:cxn modelId="{7C22A6A7-BEEA-4FB4-96C1-D9A452C5A6C3}" type="presOf" srcId="{E4090E38-8A95-4D31-A0D1-96BE93762901}" destId="{CBFE90C2-056A-498E-9B1D-88CAEA0644D2}" srcOrd="0" destOrd="0" presId="urn:microsoft.com/office/officeart/2005/8/layout/default"/>
    <dgm:cxn modelId="{8FE127AC-8068-4E8A-8985-9C3C6C42BB0E}" type="presOf" srcId="{19052FE2-A2B6-4201-8FD3-EF7B8D04C9ED}" destId="{24E7A6BE-3E1C-478E-BC11-564EC7379AA3}" srcOrd="0" destOrd="0" presId="urn:microsoft.com/office/officeart/2005/8/layout/default"/>
    <dgm:cxn modelId="{95382DCA-9399-4AC5-99CD-B6D204A29760}" type="presOf" srcId="{31DE894D-6818-4719-B18C-7B70388E2248}" destId="{968EA32A-C61E-4E80-AABE-45922DCC555F}" srcOrd="0" destOrd="0" presId="urn:microsoft.com/office/officeart/2005/8/layout/default"/>
    <dgm:cxn modelId="{23CD3AD4-A7AF-4CBE-8B62-6CC7F1FCF079}" srcId="{E4090E38-8A95-4D31-A0D1-96BE93762901}" destId="{25B6D93F-A373-49C9-BFFF-8464EE9930FE}" srcOrd="0" destOrd="0" parTransId="{804B4EC7-A8DF-4E33-BA50-A7F65A645C63}" sibTransId="{E7D608E0-9420-486F-B628-F8943F964F14}"/>
    <dgm:cxn modelId="{2006A9D6-E00C-453A-9264-E7806506B22E}" type="presOf" srcId="{93F2695F-D421-4E36-9536-95008AEB6AF5}" destId="{984B2B67-7EA2-4CA3-A1D0-81C3762FF5FC}" srcOrd="0" destOrd="0" presId="urn:microsoft.com/office/officeart/2005/8/layout/default"/>
    <dgm:cxn modelId="{F17C7FDB-829C-4805-ADF6-59BCF036C533}" srcId="{E4090E38-8A95-4D31-A0D1-96BE93762901}" destId="{C4888144-3E40-4B89-A76B-2E1AA8350FCA}" srcOrd="4" destOrd="0" parTransId="{A6CDE664-AF26-4200-946A-C7F1E57094E0}" sibTransId="{E25715D2-8A47-4AD9-ACFC-3B3A61228438}"/>
    <dgm:cxn modelId="{7DF4DBFD-A080-4AB6-AE76-C12C2598BDB7}" srcId="{E4090E38-8A95-4D31-A0D1-96BE93762901}" destId="{2DADD733-AF51-499C-9194-6BFED6C13BAF}" srcOrd="1" destOrd="0" parTransId="{7E7AAAC7-D5D1-416A-9E4F-DBEDC5723652}" sibTransId="{2D71A729-A6BF-445D-ABBE-F1AAA9DEF69A}"/>
    <dgm:cxn modelId="{0CDF32AA-4E89-4532-AC2B-C2A0F323CC27}" type="presParOf" srcId="{CBFE90C2-056A-498E-9B1D-88CAEA0644D2}" destId="{41ED6D0D-DD6A-4C98-AB88-8F6AF1A3A10C}" srcOrd="0" destOrd="0" presId="urn:microsoft.com/office/officeart/2005/8/layout/default"/>
    <dgm:cxn modelId="{B6B12D43-973C-4FCB-87EE-7B210F7891BF}" type="presParOf" srcId="{CBFE90C2-056A-498E-9B1D-88CAEA0644D2}" destId="{F603BDB4-C0CE-4865-B1AA-375615F8BA6E}" srcOrd="1" destOrd="0" presId="urn:microsoft.com/office/officeart/2005/8/layout/default"/>
    <dgm:cxn modelId="{232EEFC4-B1B1-4629-B7DE-D6BDEE983D08}" type="presParOf" srcId="{CBFE90C2-056A-498E-9B1D-88CAEA0644D2}" destId="{A1BDED27-8041-46ED-9C4F-EE24753E62F2}" srcOrd="2" destOrd="0" presId="urn:microsoft.com/office/officeart/2005/8/layout/default"/>
    <dgm:cxn modelId="{CA0FECCC-64EB-4476-944D-6243E91E2632}" type="presParOf" srcId="{CBFE90C2-056A-498E-9B1D-88CAEA0644D2}" destId="{ABE234D9-12D6-40BE-99E4-6D482DB2E0F8}" srcOrd="3" destOrd="0" presId="urn:microsoft.com/office/officeart/2005/8/layout/default"/>
    <dgm:cxn modelId="{CAB4DFAC-6773-4408-AB33-3FB76A07963E}" type="presParOf" srcId="{CBFE90C2-056A-498E-9B1D-88CAEA0644D2}" destId="{984B2B67-7EA2-4CA3-A1D0-81C3762FF5FC}" srcOrd="4" destOrd="0" presId="urn:microsoft.com/office/officeart/2005/8/layout/default"/>
    <dgm:cxn modelId="{312E0FD4-39AB-430C-AAE6-842121148A63}" type="presParOf" srcId="{CBFE90C2-056A-498E-9B1D-88CAEA0644D2}" destId="{268802FB-E31E-4311-A5AB-73FEB80F7DFA}" srcOrd="5" destOrd="0" presId="urn:microsoft.com/office/officeart/2005/8/layout/default"/>
    <dgm:cxn modelId="{A7041664-0C19-4B99-9E97-C4526C0D4216}" type="presParOf" srcId="{CBFE90C2-056A-498E-9B1D-88CAEA0644D2}" destId="{968EA32A-C61E-4E80-AABE-45922DCC555F}" srcOrd="6" destOrd="0" presId="urn:microsoft.com/office/officeart/2005/8/layout/default"/>
    <dgm:cxn modelId="{72503631-88BE-4AB6-9AB8-2EFA7309FD6A}" type="presParOf" srcId="{CBFE90C2-056A-498E-9B1D-88CAEA0644D2}" destId="{74BEEBA6-A6A2-4E3C-8EE3-CE01E802E0AF}" srcOrd="7" destOrd="0" presId="urn:microsoft.com/office/officeart/2005/8/layout/default"/>
    <dgm:cxn modelId="{C6AFE0E9-DEB0-4260-BCE3-B11D81CB4959}" type="presParOf" srcId="{CBFE90C2-056A-498E-9B1D-88CAEA0644D2}" destId="{7BB946DC-BB5F-4032-A464-4C01B2C7B6DB}" srcOrd="8" destOrd="0" presId="urn:microsoft.com/office/officeart/2005/8/layout/default"/>
    <dgm:cxn modelId="{FC831094-FC6B-4D09-BFFA-E3E6BD0C0D1E}" type="presParOf" srcId="{CBFE90C2-056A-498E-9B1D-88CAEA0644D2}" destId="{B13BC072-3A77-4CF6-9AC2-62CEBDA588D6}" srcOrd="9" destOrd="0" presId="urn:microsoft.com/office/officeart/2005/8/layout/default"/>
    <dgm:cxn modelId="{85919B12-C408-4EBF-B3F6-99837A57B4D4}" type="presParOf" srcId="{CBFE90C2-056A-498E-9B1D-88CAEA0644D2}" destId="{A5FB3647-5F29-45FD-9276-82BD34021BE5}" srcOrd="10" destOrd="0" presId="urn:microsoft.com/office/officeart/2005/8/layout/default"/>
    <dgm:cxn modelId="{A7358C68-E1FF-4DCD-8636-37E7EC85C8FA}" type="presParOf" srcId="{CBFE90C2-056A-498E-9B1D-88CAEA0644D2}" destId="{ED82C529-1789-4C14-AB08-68DE1FEBCCDD}" srcOrd="11" destOrd="0" presId="urn:microsoft.com/office/officeart/2005/8/layout/default"/>
    <dgm:cxn modelId="{BA2D7507-4C21-4522-A93C-56CC44012F99}" type="presParOf" srcId="{CBFE90C2-056A-498E-9B1D-88CAEA0644D2}" destId="{35F59C1D-9183-4024-836C-26CD27ABBAE3}" srcOrd="12" destOrd="0" presId="urn:microsoft.com/office/officeart/2005/8/layout/default"/>
    <dgm:cxn modelId="{12DBAC27-F71B-41AD-9046-9DD957BD4C47}" type="presParOf" srcId="{CBFE90C2-056A-498E-9B1D-88CAEA0644D2}" destId="{E94B6FD5-5C12-4E36-9606-F6F2C7B1D620}" srcOrd="13" destOrd="0" presId="urn:microsoft.com/office/officeart/2005/8/layout/default"/>
    <dgm:cxn modelId="{70A63FF7-EC3B-4022-8A44-B6A31F6E6A3C}" type="presParOf" srcId="{CBFE90C2-056A-498E-9B1D-88CAEA0644D2}" destId="{24E7A6BE-3E1C-478E-BC11-564EC7379AA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A6731-9CC2-4F71-B9EA-F2F155084E57}"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7CDF5A39-A19E-4E05-A957-5B96B9D665CA}">
      <dgm:prSet/>
      <dgm:spPr/>
      <dgm:t>
        <a:bodyPr/>
        <a:lstStyle/>
        <a:p>
          <a:pPr rtl="0"/>
          <a:r>
            <a:rPr lang="en-US" dirty="0" err="1"/>
            <a:t>Podczas</a:t>
          </a:r>
          <a:r>
            <a:rPr lang="en-US" dirty="0"/>
            <a:t> </a:t>
          </a:r>
          <a:r>
            <a:rPr lang="en-US" dirty="0" err="1"/>
            <a:t>rozmowy</a:t>
          </a:r>
          <a:r>
            <a:rPr lang="en-US" dirty="0"/>
            <a:t> </a:t>
          </a:r>
          <a:r>
            <a:rPr lang="en-US" dirty="0" err="1"/>
            <a:t>nie</a:t>
          </a:r>
          <a:r>
            <a:rPr lang="en-US" dirty="0"/>
            <a:t> </a:t>
          </a:r>
          <a:r>
            <a:rPr lang="en-US" dirty="0" err="1"/>
            <a:t>podtrzymuje</a:t>
          </a:r>
          <a:r>
            <a:rPr lang="en-US" dirty="0"/>
            <a:t> </a:t>
          </a:r>
          <a:r>
            <a:rPr lang="en-US" dirty="0" err="1"/>
            <a:t>kontaktu</a:t>
          </a:r>
          <a:r>
            <a:rPr lang="en-US" dirty="0"/>
            <a:t> </a:t>
          </a:r>
          <a:r>
            <a:rPr lang="en-US" dirty="0" err="1"/>
            <a:t>wzrokowego</a:t>
          </a:r>
          <a:r>
            <a:rPr lang="en-US" dirty="0"/>
            <a:t>, </a:t>
          </a:r>
          <a:r>
            <a:rPr lang="en-US" dirty="0" err="1"/>
            <a:t>mówi</a:t>
          </a:r>
          <a:r>
            <a:rPr lang="en-US" dirty="0"/>
            <a:t> </a:t>
          </a:r>
          <a:r>
            <a:rPr lang="en-US" dirty="0" err="1"/>
            <a:t>niewiele</a:t>
          </a:r>
          <a:r>
            <a:rPr lang="en-US" dirty="0"/>
            <a:t> </a:t>
          </a:r>
          <a:r>
            <a:rPr lang="en-US" dirty="0" err="1"/>
            <a:t>i</a:t>
          </a:r>
          <a:r>
            <a:rPr lang="en-US" dirty="0"/>
            <a:t> </a:t>
          </a:r>
          <a:r>
            <a:rPr lang="en-US" dirty="0" err="1"/>
            <a:t>cicho</a:t>
          </a:r>
          <a:r>
            <a:rPr lang="en-US" dirty="0"/>
            <a:t> </a:t>
          </a:r>
          <a:r>
            <a:rPr lang="en-US" dirty="0" err="1"/>
            <a:t>albo</a:t>
          </a:r>
          <a:r>
            <a:rPr lang="en-US" dirty="0"/>
            <a:t> w </a:t>
          </a:r>
          <a:r>
            <a:rPr lang="en-US" dirty="0" err="1"/>
            <a:t>ogóle</a:t>
          </a:r>
          <a:r>
            <a:rPr lang="en-US" dirty="0"/>
            <a:t> </a:t>
          </a:r>
          <a:r>
            <a:rPr lang="en-US" dirty="0" err="1"/>
            <a:t>unika</a:t>
          </a:r>
          <a:r>
            <a:rPr lang="en-US" dirty="0"/>
            <a:t> </a:t>
          </a:r>
          <a:r>
            <a:rPr lang="en-US" dirty="0" err="1"/>
            <a:t>rozmów</a:t>
          </a:r>
          <a:r>
            <a:rPr lang="en-US" dirty="0"/>
            <a:t> z </a:t>
          </a:r>
          <a:r>
            <a:rPr lang="en-US" dirty="0" err="1"/>
            <a:t>innymi</a:t>
          </a:r>
          <a:r>
            <a:rPr lang="en-US" dirty="0"/>
            <a:t>, </a:t>
          </a:r>
          <a:r>
            <a:rPr lang="en-US" dirty="0" err="1"/>
            <a:t>pozostaje</a:t>
          </a:r>
          <a:r>
            <a:rPr lang="en-US" dirty="0"/>
            <a:t> „</a:t>
          </a:r>
          <a:r>
            <a:rPr lang="en-US" dirty="0" err="1"/>
            <a:t>na</a:t>
          </a:r>
          <a:r>
            <a:rPr lang="en-US" dirty="0"/>
            <a:t> </a:t>
          </a:r>
          <a:r>
            <a:rPr lang="en-US" dirty="0" err="1"/>
            <a:t>uboczu</a:t>
          </a:r>
          <a:r>
            <a:rPr lang="en-US" dirty="0"/>
            <a:t>”.</a:t>
          </a:r>
          <a:r>
            <a:rPr lang="en-US" dirty="0">
              <a:latin typeface="Elephant"/>
            </a:rPr>
            <a:t> </a:t>
          </a:r>
          <a:r>
            <a:rPr lang="en-US" dirty="0"/>
            <a:t>W </a:t>
          </a:r>
          <a:r>
            <a:rPr lang="en-US" dirty="0" err="1"/>
            <a:t>sytuacjach</a:t>
          </a:r>
          <a:r>
            <a:rPr lang="en-US" dirty="0"/>
            <a:t> </a:t>
          </a:r>
          <a:r>
            <a:rPr lang="en-US" dirty="0" err="1"/>
            <a:t>społecznych</a:t>
          </a:r>
          <a:r>
            <a:rPr lang="en-US" dirty="0"/>
            <a:t> </a:t>
          </a:r>
          <a:r>
            <a:rPr lang="en-US" dirty="0" err="1"/>
            <a:t>dziecko</a:t>
          </a:r>
          <a:r>
            <a:rPr lang="en-US" dirty="0"/>
            <a:t> ma </a:t>
          </a:r>
          <a:r>
            <a:rPr lang="en-US" dirty="0" err="1"/>
            <a:t>również</a:t>
          </a:r>
          <a:r>
            <a:rPr lang="en-US" dirty="0"/>
            <a:t> </a:t>
          </a:r>
          <a:r>
            <a:rPr lang="en-US" dirty="0" err="1"/>
            <a:t>somatyczne</a:t>
          </a:r>
          <a:r>
            <a:rPr lang="en-US" dirty="0"/>
            <a:t> </a:t>
          </a:r>
          <a:r>
            <a:rPr lang="en-US" dirty="0" err="1"/>
            <a:t>oznaki</a:t>
          </a:r>
          <a:r>
            <a:rPr lang="en-US" dirty="0"/>
            <a:t> </a:t>
          </a:r>
          <a:r>
            <a:rPr lang="en-US" dirty="0" err="1"/>
            <a:t>lęku</a:t>
          </a:r>
          <a:r>
            <a:rPr lang="en-US" dirty="0"/>
            <a:t> – </a:t>
          </a:r>
          <a:r>
            <a:rPr lang="en-US" dirty="0" err="1"/>
            <a:t>czerwienie</a:t>
          </a:r>
          <a:r>
            <a:rPr lang="en-US" dirty="0"/>
            <a:t> </a:t>
          </a:r>
          <a:r>
            <a:rPr lang="en-US" dirty="0" err="1"/>
            <a:t>się</a:t>
          </a:r>
          <a:r>
            <a:rPr lang="en-US" dirty="0"/>
            <a:t>, </a:t>
          </a:r>
          <a:r>
            <a:rPr lang="en-US" dirty="0" err="1"/>
            <a:t>pocenie</a:t>
          </a:r>
          <a:r>
            <a:rPr lang="en-US" dirty="0"/>
            <a:t>, </a:t>
          </a:r>
          <a:r>
            <a:rPr lang="en-US" dirty="0" err="1"/>
            <a:t>drżenie</a:t>
          </a:r>
          <a:r>
            <a:rPr lang="en-US" dirty="0"/>
            <a:t> </a:t>
          </a:r>
          <a:r>
            <a:rPr lang="en-US" dirty="0" err="1"/>
            <a:t>rąk</a:t>
          </a:r>
          <a:r>
            <a:rPr lang="en-US" dirty="0"/>
            <a:t>.</a:t>
          </a:r>
          <a:br>
            <a:rPr lang="en-US" dirty="0"/>
          </a:br>
          <a:r>
            <a:rPr lang="en-US" dirty="0"/>
            <a:t> W </a:t>
          </a:r>
          <a:r>
            <a:rPr lang="en-US" dirty="0" err="1"/>
            <a:t>domu</a:t>
          </a:r>
          <a:r>
            <a:rPr lang="en-US" dirty="0"/>
            <a:t>, </a:t>
          </a:r>
          <a:r>
            <a:rPr lang="en-US" dirty="0" err="1"/>
            <a:t>wśród</a:t>
          </a:r>
          <a:r>
            <a:rPr lang="en-US" dirty="0"/>
            <a:t> </a:t>
          </a:r>
          <a:r>
            <a:rPr lang="en-US" dirty="0" err="1"/>
            <a:t>członków</a:t>
          </a:r>
          <a:r>
            <a:rPr lang="en-US" dirty="0"/>
            <a:t> </a:t>
          </a:r>
          <a:r>
            <a:rPr lang="en-US" dirty="0" err="1"/>
            <a:t>rodziny</a:t>
          </a:r>
          <a:r>
            <a:rPr lang="en-US" dirty="0"/>
            <a:t> </a:t>
          </a:r>
          <a:r>
            <a:rPr lang="en-US" dirty="0" err="1"/>
            <a:t>i</a:t>
          </a:r>
          <a:r>
            <a:rPr lang="en-US" dirty="0"/>
            <a:t> </a:t>
          </a:r>
          <a:r>
            <a:rPr lang="en-US" dirty="0" err="1"/>
            <a:t>dobrze</a:t>
          </a:r>
          <a:r>
            <a:rPr lang="en-US" dirty="0"/>
            <a:t> </a:t>
          </a:r>
          <a:r>
            <a:rPr lang="en-US" dirty="0" err="1"/>
            <a:t>znanych</a:t>
          </a:r>
          <a:r>
            <a:rPr lang="en-US" dirty="0"/>
            <a:t> </a:t>
          </a:r>
          <a:r>
            <a:rPr lang="en-US" dirty="0" err="1"/>
            <a:t>osób</a:t>
          </a:r>
          <a:r>
            <a:rPr lang="en-US" dirty="0"/>
            <a:t>, </a:t>
          </a:r>
          <a:r>
            <a:rPr lang="en-US" dirty="0" err="1"/>
            <a:t>dziecko</a:t>
          </a:r>
          <a:r>
            <a:rPr lang="en-US" dirty="0"/>
            <a:t> </a:t>
          </a:r>
          <a:r>
            <a:rPr lang="en-US" dirty="0" err="1"/>
            <a:t>zachowuje</a:t>
          </a:r>
          <a:r>
            <a:rPr lang="en-US" dirty="0"/>
            <a:t> </a:t>
          </a:r>
          <a:r>
            <a:rPr lang="en-US" dirty="0" err="1"/>
            <a:t>się</a:t>
          </a:r>
          <a:r>
            <a:rPr lang="en-US" dirty="0"/>
            <a:t> </a:t>
          </a:r>
          <a:r>
            <a:rPr lang="en-US" dirty="0" err="1"/>
            <a:t>zupełnie</a:t>
          </a:r>
          <a:r>
            <a:rPr lang="en-US" dirty="0"/>
            <a:t> </a:t>
          </a:r>
          <a:r>
            <a:rPr lang="en-US" dirty="0" err="1"/>
            <a:t>swobodnie</a:t>
          </a:r>
          <a:r>
            <a:rPr lang="en-US" dirty="0"/>
            <a:t> </a:t>
          </a:r>
          <a:r>
            <a:rPr lang="en-US" dirty="0" err="1"/>
            <a:t>i</a:t>
          </a:r>
          <a:r>
            <a:rPr lang="en-US" dirty="0"/>
            <a:t> </a:t>
          </a:r>
          <a:r>
            <a:rPr lang="en-US" dirty="0" err="1"/>
            <a:t>nie</a:t>
          </a:r>
          <a:r>
            <a:rPr lang="en-US" dirty="0"/>
            <a:t> </a:t>
          </a:r>
          <a:r>
            <a:rPr lang="en-US" dirty="0" err="1"/>
            <a:t>odczuwa</a:t>
          </a:r>
          <a:r>
            <a:rPr lang="en-US" dirty="0"/>
            <a:t> </a:t>
          </a:r>
          <a:r>
            <a:rPr lang="en-US" dirty="0" err="1"/>
            <a:t>lęku</a:t>
          </a:r>
          <a:r>
            <a:rPr lang="en-US" dirty="0"/>
            <a:t>.</a:t>
          </a:r>
          <a:endParaRPr lang="pl-PL" dirty="0">
            <a:latin typeface="Elephant"/>
          </a:endParaRPr>
        </a:p>
      </dgm:t>
    </dgm:pt>
    <dgm:pt modelId="{1830C9EB-318F-484D-A2AC-558C5EF445C1}" type="parTrans" cxnId="{88428124-E606-4893-8158-633F492DCACA}">
      <dgm:prSet/>
      <dgm:spPr/>
      <dgm:t>
        <a:bodyPr/>
        <a:lstStyle/>
        <a:p>
          <a:endParaRPr lang="en-US"/>
        </a:p>
      </dgm:t>
    </dgm:pt>
    <dgm:pt modelId="{1037155F-B412-499C-981F-6C0713D6CEBC}" type="sibTrans" cxnId="{88428124-E606-4893-8158-633F492DCACA}">
      <dgm:prSet/>
      <dgm:spPr/>
      <dgm:t>
        <a:bodyPr/>
        <a:lstStyle/>
        <a:p>
          <a:endParaRPr lang="en-US"/>
        </a:p>
      </dgm:t>
    </dgm:pt>
    <dgm:pt modelId="{03A520C8-3CFC-475B-83FC-6BAC42453DF8}">
      <dgm:prSet phldr="0"/>
      <dgm:spPr/>
      <dgm:t>
        <a:bodyPr/>
        <a:lstStyle/>
        <a:p>
          <a:r>
            <a:rPr lang="en-US" dirty="0">
              <a:latin typeface="Elephant"/>
            </a:rPr>
            <a:t> </a:t>
          </a:r>
          <a:br>
            <a:rPr lang="en-US" dirty="0"/>
          </a:br>
          <a:r>
            <a:rPr lang="en-US" dirty="0" err="1"/>
            <a:t>Unikanie</a:t>
          </a:r>
          <a:r>
            <a:rPr lang="en-US" dirty="0"/>
            <a:t> </a:t>
          </a:r>
          <a:r>
            <a:rPr lang="en-US" dirty="0" err="1"/>
            <a:t>sytuacji</a:t>
          </a:r>
          <a:r>
            <a:rPr lang="en-US" dirty="0"/>
            <a:t> </a:t>
          </a:r>
          <a:r>
            <a:rPr lang="en-US" dirty="0" err="1"/>
            <a:t>społecznych</a:t>
          </a:r>
          <a:r>
            <a:rPr lang="en-US" dirty="0"/>
            <a:t> </a:t>
          </a:r>
          <a:r>
            <a:rPr lang="en-US" dirty="0" err="1"/>
            <a:t>prowadzi</a:t>
          </a:r>
          <a:r>
            <a:rPr lang="en-US" dirty="0"/>
            <a:t> do </a:t>
          </a:r>
          <a:r>
            <a:rPr lang="en-US" dirty="0" err="1"/>
            <a:t>znacznych</a:t>
          </a:r>
          <a:r>
            <a:rPr lang="en-US" dirty="0"/>
            <a:t> </a:t>
          </a:r>
          <a:r>
            <a:rPr lang="en-US" dirty="0" err="1"/>
            <a:t>problemów</a:t>
          </a:r>
          <a:r>
            <a:rPr lang="en-US" dirty="0"/>
            <a:t> z </a:t>
          </a:r>
          <a:r>
            <a:rPr lang="en-US" dirty="0" err="1"/>
            <a:t>codziennym</a:t>
          </a:r>
          <a:r>
            <a:rPr lang="en-US" dirty="0"/>
            <a:t> </a:t>
          </a:r>
          <a:r>
            <a:rPr lang="en-US" dirty="0" err="1"/>
            <a:t>funkcjonowaniem</a:t>
          </a:r>
          <a:r>
            <a:rPr lang="en-US" dirty="0"/>
            <a:t>. </a:t>
          </a:r>
          <a:r>
            <a:rPr lang="en-US" dirty="0" err="1"/>
            <a:t>Dziecko</a:t>
          </a:r>
          <a:r>
            <a:rPr lang="en-US" dirty="0"/>
            <a:t> </a:t>
          </a:r>
          <a:r>
            <a:rPr lang="en-US" dirty="0" err="1"/>
            <a:t>boi</a:t>
          </a:r>
          <a:r>
            <a:rPr lang="en-US" dirty="0"/>
            <a:t> </a:t>
          </a:r>
          <a:r>
            <a:rPr lang="en-US" dirty="0" err="1"/>
            <a:t>się</a:t>
          </a:r>
          <a:r>
            <a:rPr lang="en-US" dirty="0"/>
            <a:t> </a:t>
          </a:r>
          <a:r>
            <a:rPr lang="en-US" dirty="0" err="1"/>
            <a:t>chodzić</a:t>
          </a:r>
          <a:r>
            <a:rPr lang="en-US" dirty="0"/>
            <a:t> do </a:t>
          </a:r>
          <a:r>
            <a:rPr lang="en-US" dirty="0" err="1"/>
            <a:t>szkoły</a:t>
          </a:r>
          <a:r>
            <a:rPr lang="en-US" dirty="0"/>
            <a:t>, </a:t>
          </a:r>
          <a:r>
            <a:rPr lang="en-US" dirty="0" err="1"/>
            <a:t>może</a:t>
          </a:r>
          <a:r>
            <a:rPr lang="en-US" dirty="0"/>
            <a:t> </a:t>
          </a:r>
          <a:r>
            <a:rPr lang="en-US" dirty="0" err="1"/>
            <a:t>opuszczać</a:t>
          </a:r>
          <a:r>
            <a:rPr lang="en-US" dirty="0"/>
            <a:t> </a:t>
          </a:r>
          <a:r>
            <a:rPr lang="en-US" dirty="0" err="1"/>
            <a:t>lekcje</a:t>
          </a:r>
          <a:r>
            <a:rPr lang="en-US" dirty="0"/>
            <a:t>, a w </a:t>
          </a:r>
          <a:r>
            <a:rPr lang="en-US" dirty="0" err="1"/>
            <a:t>skrajnych</a:t>
          </a:r>
          <a:r>
            <a:rPr lang="en-US" dirty="0"/>
            <a:t> </a:t>
          </a:r>
          <a:r>
            <a:rPr lang="en-US" dirty="0" err="1"/>
            <a:t>przypadkach</a:t>
          </a:r>
          <a:r>
            <a:rPr lang="en-US" dirty="0"/>
            <a:t> w </a:t>
          </a:r>
          <a:r>
            <a:rPr lang="en-US" dirty="0" err="1"/>
            <a:t>ogóle</a:t>
          </a:r>
          <a:r>
            <a:rPr lang="en-US" dirty="0"/>
            <a:t> </a:t>
          </a:r>
          <a:r>
            <a:rPr lang="en-US" dirty="0" err="1"/>
            <a:t>odmówić</a:t>
          </a:r>
          <a:r>
            <a:rPr lang="en-US" dirty="0"/>
            <a:t> </a:t>
          </a:r>
          <a:r>
            <a:rPr lang="en-US" dirty="0" err="1"/>
            <a:t>wychodzenia</a:t>
          </a:r>
          <a:r>
            <a:rPr lang="en-US" dirty="0"/>
            <a:t> z </a:t>
          </a:r>
          <a:r>
            <a:rPr lang="en-US" dirty="0" err="1"/>
            <a:t>domu</a:t>
          </a:r>
          <a:r>
            <a:rPr lang="en-US" dirty="0"/>
            <a:t>. </a:t>
          </a:r>
          <a:r>
            <a:rPr lang="en-US" dirty="0" err="1"/>
            <a:t>Wycofanie</a:t>
          </a:r>
          <a:r>
            <a:rPr lang="en-US" dirty="0"/>
            <a:t> ze </a:t>
          </a:r>
          <a:r>
            <a:rPr lang="en-US" dirty="0" err="1"/>
            <a:t>środowiska</a:t>
          </a:r>
          <a:r>
            <a:rPr lang="en-US" dirty="0"/>
            <a:t> </a:t>
          </a:r>
          <a:r>
            <a:rPr lang="en-US" dirty="0" err="1"/>
            <a:t>rówieśniczego</a:t>
          </a:r>
          <a:r>
            <a:rPr lang="en-US" dirty="0"/>
            <a:t> </a:t>
          </a:r>
          <a:r>
            <a:rPr lang="en-US" dirty="0" err="1"/>
            <a:t>znacznie</a:t>
          </a:r>
          <a:r>
            <a:rPr lang="en-US" dirty="0"/>
            <a:t> </a:t>
          </a:r>
          <a:r>
            <a:rPr lang="en-US" dirty="0" err="1"/>
            <a:t>zaburza</a:t>
          </a:r>
          <a:r>
            <a:rPr lang="en-US" dirty="0"/>
            <a:t> </a:t>
          </a:r>
          <a:r>
            <a:rPr lang="en-US" dirty="0" err="1"/>
            <a:t>jego</a:t>
          </a:r>
          <a:r>
            <a:rPr lang="en-US" dirty="0"/>
            <a:t> </a:t>
          </a:r>
          <a:r>
            <a:rPr lang="en-US" dirty="0" err="1"/>
            <a:t>rozwój</a:t>
          </a:r>
          <a:r>
            <a:rPr lang="en-US" dirty="0"/>
            <a:t> </a:t>
          </a:r>
          <a:r>
            <a:rPr lang="en-US" dirty="0" err="1"/>
            <a:t>psychospołeczny</a:t>
          </a:r>
          <a:r>
            <a:rPr lang="en-US" dirty="0"/>
            <a:t>.</a:t>
          </a:r>
          <a:endParaRPr lang="pl-PL" dirty="0"/>
        </a:p>
      </dgm:t>
    </dgm:pt>
    <dgm:pt modelId="{20CD1C77-5383-44CC-8665-4275F87FBB17}" type="parTrans" cxnId="{3683CE7F-0F83-4FAA-933C-4C7837D127C2}">
      <dgm:prSet/>
      <dgm:spPr/>
    </dgm:pt>
    <dgm:pt modelId="{76C076FE-B77A-4FE5-B555-2C214727CC61}" type="sibTrans" cxnId="{3683CE7F-0F83-4FAA-933C-4C7837D127C2}">
      <dgm:prSet/>
      <dgm:spPr/>
    </dgm:pt>
    <dgm:pt modelId="{852045E4-5FB0-48C8-B272-565756493C34}" type="pres">
      <dgm:prSet presAssocID="{B4FA6731-9CC2-4F71-B9EA-F2F155084E57}" presName="hierChild1" presStyleCnt="0">
        <dgm:presLayoutVars>
          <dgm:chPref val="1"/>
          <dgm:dir/>
          <dgm:animOne val="branch"/>
          <dgm:animLvl val="lvl"/>
          <dgm:resizeHandles/>
        </dgm:presLayoutVars>
      </dgm:prSet>
      <dgm:spPr/>
    </dgm:pt>
    <dgm:pt modelId="{079C445D-DED0-4CE5-85F2-F87106405B21}" type="pres">
      <dgm:prSet presAssocID="{7CDF5A39-A19E-4E05-A957-5B96B9D665CA}" presName="hierRoot1" presStyleCnt="0"/>
      <dgm:spPr/>
    </dgm:pt>
    <dgm:pt modelId="{30E3C6F9-D33F-4CE9-81A8-33715F06DB78}" type="pres">
      <dgm:prSet presAssocID="{7CDF5A39-A19E-4E05-A957-5B96B9D665CA}" presName="composite" presStyleCnt="0"/>
      <dgm:spPr/>
    </dgm:pt>
    <dgm:pt modelId="{3BF5495D-1478-4A0D-91F7-6C26C2DC54B0}" type="pres">
      <dgm:prSet presAssocID="{7CDF5A39-A19E-4E05-A957-5B96B9D665CA}" presName="background" presStyleLbl="node0" presStyleIdx="0" presStyleCnt="2"/>
      <dgm:spPr/>
    </dgm:pt>
    <dgm:pt modelId="{B0758C25-29AD-4A17-A401-A40B04998553}" type="pres">
      <dgm:prSet presAssocID="{7CDF5A39-A19E-4E05-A957-5B96B9D665CA}" presName="text" presStyleLbl="fgAcc0" presStyleIdx="0" presStyleCnt="2">
        <dgm:presLayoutVars>
          <dgm:chPref val="3"/>
        </dgm:presLayoutVars>
      </dgm:prSet>
      <dgm:spPr/>
    </dgm:pt>
    <dgm:pt modelId="{02C38745-A9B8-4488-BA9A-92FA4DB71914}" type="pres">
      <dgm:prSet presAssocID="{7CDF5A39-A19E-4E05-A957-5B96B9D665CA}" presName="hierChild2" presStyleCnt="0"/>
      <dgm:spPr/>
    </dgm:pt>
    <dgm:pt modelId="{1713059E-7049-42A6-AB7F-766E04563248}" type="pres">
      <dgm:prSet presAssocID="{03A520C8-3CFC-475B-83FC-6BAC42453DF8}" presName="hierRoot1" presStyleCnt="0"/>
      <dgm:spPr/>
    </dgm:pt>
    <dgm:pt modelId="{0265F6C4-FB86-4EDE-AE30-D6F1FB882603}" type="pres">
      <dgm:prSet presAssocID="{03A520C8-3CFC-475B-83FC-6BAC42453DF8}" presName="composite" presStyleCnt="0"/>
      <dgm:spPr/>
    </dgm:pt>
    <dgm:pt modelId="{FE04048F-F37F-4494-8582-8628779675B7}" type="pres">
      <dgm:prSet presAssocID="{03A520C8-3CFC-475B-83FC-6BAC42453DF8}" presName="background" presStyleLbl="node0" presStyleIdx="1" presStyleCnt="2"/>
      <dgm:spPr/>
    </dgm:pt>
    <dgm:pt modelId="{23C9769B-30B9-4BD5-86AE-7B5F422ADEAB}" type="pres">
      <dgm:prSet presAssocID="{03A520C8-3CFC-475B-83FC-6BAC42453DF8}" presName="text" presStyleLbl="fgAcc0" presStyleIdx="1" presStyleCnt="2">
        <dgm:presLayoutVars>
          <dgm:chPref val="3"/>
        </dgm:presLayoutVars>
      </dgm:prSet>
      <dgm:spPr/>
    </dgm:pt>
    <dgm:pt modelId="{BE2E515D-6ACD-4910-AEF2-DDF3C799A254}" type="pres">
      <dgm:prSet presAssocID="{03A520C8-3CFC-475B-83FC-6BAC42453DF8}" presName="hierChild2" presStyleCnt="0"/>
      <dgm:spPr/>
    </dgm:pt>
  </dgm:ptLst>
  <dgm:cxnLst>
    <dgm:cxn modelId="{88428124-E606-4893-8158-633F492DCACA}" srcId="{B4FA6731-9CC2-4F71-B9EA-F2F155084E57}" destId="{7CDF5A39-A19E-4E05-A957-5B96B9D665CA}" srcOrd="0" destOrd="0" parTransId="{1830C9EB-318F-484D-A2AC-558C5EF445C1}" sibTransId="{1037155F-B412-499C-981F-6C0713D6CEBC}"/>
    <dgm:cxn modelId="{AD2F7D77-5E32-4A37-A73A-A4E5C1572136}" type="presOf" srcId="{7CDF5A39-A19E-4E05-A957-5B96B9D665CA}" destId="{B0758C25-29AD-4A17-A401-A40B04998553}" srcOrd="0" destOrd="0" presId="urn:microsoft.com/office/officeart/2005/8/layout/hierarchy1"/>
    <dgm:cxn modelId="{3683CE7F-0F83-4FAA-933C-4C7837D127C2}" srcId="{B4FA6731-9CC2-4F71-B9EA-F2F155084E57}" destId="{03A520C8-3CFC-475B-83FC-6BAC42453DF8}" srcOrd="1" destOrd="0" parTransId="{20CD1C77-5383-44CC-8665-4275F87FBB17}" sibTransId="{76C076FE-B77A-4FE5-B555-2C214727CC61}"/>
    <dgm:cxn modelId="{0C968CB9-05F3-4ABD-9CF8-58CEC9F2D6CE}" type="presOf" srcId="{B4FA6731-9CC2-4F71-B9EA-F2F155084E57}" destId="{852045E4-5FB0-48C8-B272-565756493C34}" srcOrd="0" destOrd="0" presId="urn:microsoft.com/office/officeart/2005/8/layout/hierarchy1"/>
    <dgm:cxn modelId="{A32885D5-3965-46BF-906B-1321078B38F3}" type="presOf" srcId="{03A520C8-3CFC-475B-83FC-6BAC42453DF8}" destId="{23C9769B-30B9-4BD5-86AE-7B5F422ADEAB}" srcOrd="0" destOrd="0" presId="urn:microsoft.com/office/officeart/2005/8/layout/hierarchy1"/>
    <dgm:cxn modelId="{25660C6D-2305-4CF2-93F0-B2A177B00726}" type="presParOf" srcId="{852045E4-5FB0-48C8-B272-565756493C34}" destId="{079C445D-DED0-4CE5-85F2-F87106405B21}" srcOrd="0" destOrd="0" presId="urn:microsoft.com/office/officeart/2005/8/layout/hierarchy1"/>
    <dgm:cxn modelId="{F38BDE5D-E476-4AA6-8743-54FC170CF98E}" type="presParOf" srcId="{079C445D-DED0-4CE5-85F2-F87106405B21}" destId="{30E3C6F9-D33F-4CE9-81A8-33715F06DB78}" srcOrd="0" destOrd="0" presId="urn:microsoft.com/office/officeart/2005/8/layout/hierarchy1"/>
    <dgm:cxn modelId="{FDF4672B-F31E-40BD-84A3-6018369E892D}" type="presParOf" srcId="{30E3C6F9-D33F-4CE9-81A8-33715F06DB78}" destId="{3BF5495D-1478-4A0D-91F7-6C26C2DC54B0}" srcOrd="0" destOrd="0" presId="urn:microsoft.com/office/officeart/2005/8/layout/hierarchy1"/>
    <dgm:cxn modelId="{D48E4623-031F-46A9-BD71-08CF9D6DE96F}" type="presParOf" srcId="{30E3C6F9-D33F-4CE9-81A8-33715F06DB78}" destId="{B0758C25-29AD-4A17-A401-A40B04998553}" srcOrd="1" destOrd="0" presId="urn:microsoft.com/office/officeart/2005/8/layout/hierarchy1"/>
    <dgm:cxn modelId="{C88C5502-6BF3-482A-9182-9BFE073C770D}" type="presParOf" srcId="{079C445D-DED0-4CE5-85F2-F87106405B21}" destId="{02C38745-A9B8-4488-BA9A-92FA4DB71914}" srcOrd="1" destOrd="0" presId="urn:microsoft.com/office/officeart/2005/8/layout/hierarchy1"/>
    <dgm:cxn modelId="{01AE2FF7-DC56-4118-A4C5-E9406723479A}" type="presParOf" srcId="{852045E4-5FB0-48C8-B272-565756493C34}" destId="{1713059E-7049-42A6-AB7F-766E04563248}" srcOrd="1" destOrd="0" presId="urn:microsoft.com/office/officeart/2005/8/layout/hierarchy1"/>
    <dgm:cxn modelId="{86844B44-DE0D-4143-BB2A-3E50B530EFD1}" type="presParOf" srcId="{1713059E-7049-42A6-AB7F-766E04563248}" destId="{0265F6C4-FB86-4EDE-AE30-D6F1FB882603}" srcOrd="0" destOrd="0" presId="urn:microsoft.com/office/officeart/2005/8/layout/hierarchy1"/>
    <dgm:cxn modelId="{AB1FEB02-18CC-40BE-AEC7-4D73D700D56D}" type="presParOf" srcId="{0265F6C4-FB86-4EDE-AE30-D6F1FB882603}" destId="{FE04048F-F37F-4494-8582-8628779675B7}" srcOrd="0" destOrd="0" presId="urn:microsoft.com/office/officeart/2005/8/layout/hierarchy1"/>
    <dgm:cxn modelId="{8DB65FAE-819F-45D1-BC80-F9ADF23D52BE}" type="presParOf" srcId="{0265F6C4-FB86-4EDE-AE30-D6F1FB882603}" destId="{23C9769B-30B9-4BD5-86AE-7B5F422ADEAB}" srcOrd="1" destOrd="0" presId="urn:microsoft.com/office/officeart/2005/8/layout/hierarchy1"/>
    <dgm:cxn modelId="{850A21BB-40B5-4620-9E43-1842C03E667A}" type="presParOf" srcId="{1713059E-7049-42A6-AB7F-766E04563248}" destId="{BE2E515D-6ACD-4910-AEF2-DDF3C799A2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FA6731-9CC2-4F71-B9EA-F2F155084E5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3A520C8-3CFC-475B-83FC-6BAC42453DF8}">
      <dgm:prSet phldr="0"/>
      <dgm:spPr/>
      <dgm:t>
        <a:bodyPr/>
        <a:lstStyle/>
        <a:p>
          <a:pPr rtl="0"/>
          <a:r>
            <a:rPr lang="en-US" dirty="0"/>
            <a:t>Jest to postać fobii społecznej, w której lęk przed ludźmi przejawia się odmową komunikacji słownej (milczeniem), mimo że mowa dziecka i jej rozumienie są prawidłowo rozwinięte.</a:t>
          </a:r>
          <a:br>
            <a:rPr lang="en-US" dirty="0"/>
          </a:br>
          <a:r>
            <a:rPr lang="en-US" dirty="0"/>
            <a:t> </a:t>
          </a:r>
          <a:endParaRPr lang="pl-PL" dirty="0"/>
        </a:p>
      </dgm:t>
    </dgm:pt>
    <dgm:pt modelId="{20CD1C77-5383-44CC-8665-4275F87FBB17}" type="parTrans" cxnId="{3683CE7F-0F83-4FAA-933C-4C7837D127C2}">
      <dgm:prSet/>
      <dgm:spPr/>
    </dgm:pt>
    <dgm:pt modelId="{76C076FE-B77A-4FE5-B555-2C214727CC61}" type="sibTrans" cxnId="{3683CE7F-0F83-4FAA-933C-4C7837D127C2}">
      <dgm:prSet/>
      <dgm:spPr/>
      <dgm:t>
        <a:bodyPr/>
        <a:lstStyle/>
        <a:p>
          <a:endParaRPr lang="en-US"/>
        </a:p>
      </dgm:t>
    </dgm:pt>
    <dgm:pt modelId="{D497AD49-80E4-4BB1-B5E1-42AED8257C92}">
      <dgm:prSet phldr="0"/>
      <dgm:spPr/>
      <dgm:t>
        <a:bodyPr/>
        <a:lstStyle/>
        <a:p>
          <a:r>
            <a:rPr lang="en-US" dirty="0"/>
            <a:t>Dziecko nie odzywa się do obcych osób (czyli nie będących członkami rodziny ani bliskimi przyjaciółmi), na ich pytania nie odpowiada wcale lub odpowiada gestami. </a:t>
          </a:r>
          <a:br>
            <a:rPr lang="en-US" dirty="0"/>
          </a:br>
          <a:r>
            <a:rPr lang="en-US" dirty="0"/>
            <a:t>Podczas rozmowy, czy raczej prób jej nawiązania, dziecko unika kontaktu wzrokowego, nie okazuje emocji mimiką twarzy, gdy się uśmiecha, to zwykle z zaciśniętymi ustami. W sytuacjach społecznych dziecko często również nie podejmuje aktywności ruchowej, w razie potrzeby wykonuje bardzo „oszczędne” ruchy. Mimo jego zewnętrznej bierności można dostrzec, że bacznie obserwuje otoczenie i słucha uważnie o czym mówią inni. W domu (lub innym dobrze znanym środowisku – np. u ulubionej cioci) dziecko jest swobodne, czasem wręcz nadmiernie ruchliwe, chętnie i bez problemu rozmawia z bliskimi. Opiekunowie często opowiadają, że w domu dziecko jest bardzo gadatliwe, lubi „dyrygować” otoczeniem i narzucać swoje pomysły.</a:t>
          </a:r>
          <a:endParaRPr lang="pl-PL" dirty="0"/>
        </a:p>
      </dgm:t>
    </dgm:pt>
    <dgm:pt modelId="{BD55C919-E8FD-4E16-8DA9-BBB7DF81318E}" type="parTrans" cxnId="{93CA403D-3F56-455F-AF00-8C2BACD4C166}">
      <dgm:prSet/>
      <dgm:spPr/>
    </dgm:pt>
    <dgm:pt modelId="{DABBEE65-F6EC-42AC-BDCD-C5AB7E437436}" type="sibTrans" cxnId="{93CA403D-3F56-455F-AF00-8C2BACD4C166}">
      <dgm:prSet/>
      <dgm:spPr/>
    </dgm:pt>
    <dgm:pt modelId="{64ADAD3A-9F7C-4117-8851-1AC400685A5D}" type="pres">
      <dgm:prSet presAssocID="{B4FA6731-9CC2-4F71-B9EA-F2F155084E57}" presName="linear" presStyleCnt="0">
        <dgm:presLayoutVars>
          <dgm:animLvl val="lvl"/>
          <dgm:resizeHandles val="exact"/>
        </dgm:presLayoutVars>
      </dgm:prSet>
      <dgm:spPr/>
    </dgm:pt>
    <dgm:pt modelId="{3EBEEB00-933C-44CB-9C5E-71747DBCB7AC}" type="pres">
      <dgm:prSet presAssocID="{03A520C8-3CFC-475B-83FC-6BAC42453DF8}" presName="parentText" presStyleLbl="node1" presStyleIdx="0" presStyleCnt="2">
        <dgm:presLayoutVars>
          <dgm:chMax val="0"/>
          <dgm:bulletEnabled val="1"/>
        </dgm:presLayoutVars>
      </dgm:prSet>
      <dgm:spPr/>
    </dgm:pt>
    <dgm:pt modelId="{86E085F3-9393-4D96-9412-CB0E1546BFA8}" type="pres">
      <dgm:prSet presAssocID="{76C076FE-B77A-4FE5-B555-2C214727CC61}" presName="spacer" presStyleCnt="0"/>
      <dgm:spPr/>
    </dgm:pt>
    <dgm:pt modelId="{9E5C6C0B-1B4C-4931-BAF1-C647AD2F97BB}" type="pres">
      <dgm:prSet presAssocID="{D497AD49-80E4-4BB1-B5E1-42AED8257C92}" presName="parentText" presStyleLbl="node1" presStyleIdx="1" presStyleCnt="2">
        <dgm:presLayoutVars>
          <dgm:chMax val="0"/>
          <dgm:bulletEnabled val="1"/>
        </dgm:presLayoutVars>
      </dgm:prSet>
      <dgm:spPr/>
    </dgm:pt>
  </dgm:ptLst>
  <dgm:cxnLst>
    <dgm:cxn modelId="{93CA403D-3F56-455F-AF00-8C2BACD4C166}" srcId="{B4FA6731-9CC2-4F71-B9EA-F2F155084E57}" destId="{D497AD49-80E4-4BB1-B5E1-42AED8257C92}" srcOrd="1" destOrd="0" parTransId="{BD55C919-E8FD-4E16-8DA9-BBB7DF81318E}" sibTransId="{DABBEE65-F6EC-42AC-BDCD-C5AB7E437436}"/>
    <dgm:cxn modelId="{3683CE7F-0F83-4FAA-933C-4C7837D127C2}" srcId="{B4FA6731-9CC2-4F71-B9EA-F2F155084E57}" destId="{03A520C8-3CFC-475B-83FC-6BAC42453DF8}" srcOrd="0" destOrd="0" parTransId="{20CD1C77-5383-44CC-8665-4275F87FBB17}" sibTransId="{76C076FE-B77A-4FE5-B555-2C214727CC61}"/>
    <dgm:cxn modelId="{BF9FA281-6D7F-40C2-A92F-93CF6D6AC21D}" type="presOf" srcId="{B4FA6731-9CC2-4F71-B9EA-F2F155084E57}" destId="{64ADAD3A-9F7C-4117-8851-1AC400685A5D}" srcOrd="0" destOrd="0" presId="urn:microsoft.com/office/officeart/2005/8/layout/vList2"/>
    <dgm:cxn modelId="{6C490B8E-E510-4243-BA42-D761DD607CBE}" type="presOf" srcId="{03A520C8-3CFC-475B-83FC-6BAC42453DF8}" destId="{3EBEEB00-933C-44CB-9C5E-71747DBCB7AC}" srcOrd="0" destOrd="0" presId="urn:microsoft.com/office/officeart/2005/8/layout/vList2"/>
    <dgm:cxn modelId="{4F6269CB-56D0-47A2-A853-EE6953CF4ECE}" type="presOf" srcId="{D497AD49-80E4-4BB1-B5E1-42AED8257C92}" destId="{9E5C6C0B-1B4C-4931-BAF1-C647AD2F97BB}" srcOrd="0" destOrd="0" presId="urn:microsoft.com/office/officeart/2005/8/layout/vList2"/>
    <dgm:cxn modelId="{AA6B21CF-E0EA-4B25-9ED9-FCCB7BBCCFB0}" type="presParOf" srcId="{64ADAD3A-9F7C-4117-8851-1AC400685A5D}" destId="{3EBEEB00-933C-44CB-9C5E-71747DBCB7AC}" srcOrd="0" destOrd="0" presId="urn:microsoft.com/office/officeart/2005/8/layout/vList2"/>
    <dgm:cxn modelId="{0E8D3436-D400-4504-8031-EE88A7C46A73}" type="presParOf" srcId="{64ADAD3A-9F7C-4117-8851-1AC400685A5D}" destId="{86E085F3-9393-4D96-9412-CB0E1546BFA8}" srcOrd="1" destOrd="0" presId="urn:microsoft.com/office/officeart/2005/8/layout/vList2"/>
    <dgm:cxn modelId="{C6020804-FD5D-48B2-97A7-26F3697787CA}" type="presParOf" srcId="{64ADAD3A-9F7C-4117-8851-1AC400685A5D}" destId="{9E5C6C0B-1B4C-4931-BAF1-C647AD2F97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A6731-9CC2-4F71-B9EA-F2F155084E57}"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C3042AA3-1F50-40A9-BE86-ED2C02F5A7F4}">
      <dgm:prSet phldr="0"/>
      <dgm:spPr/>
      <dgm:t>
        <a:bodyPr/>
        <a:lstStyle/>
        <a:p>
          <a:pPr rtl="0"/>
          <a:r>
            <a:rPr lang="en-US" b="0" dirty="0"/>
            <a:t>próby radzenia sobie przez dziecko</a:t>
          </a:r>
          <a:br>
            <a:rPr lang="en-US" b="0" dirty="0">
              <a:latin typeface="Elephant"/>
            </a:rPr>
          </a:br>
          <a:r>
            <a:rPr lang="en-US" b="0" dirty="0"/>
            <a:t>z uczuciem lęku poprzez wykonywanie rytuałów, czyli czynności przymusowych, które tego lęku nie redukują, a tylko go nasilają i utrwalają</a:t>
          </a:r>
          <a:endParaRPr lang="en-US" b="0" dirty="0">
            <a:latin typeface="Elephant"/>
          </a:endParaRPr>
        </a:p>
      </dgm:t>
    </dgm:pt>
    <dgm:pt modelId="{8A93B165-2266-4926-B8FA-CC581B63EE2C}" type="parTrans" cxnId="{FE8A446F-9914-4E09-8918-7778F50EFCAA}">
      <dgm:prSet/>
      <dgm:spPr/>
    </dgm:pt>
    <dgm:pt modelId="{9C4E04FC-8B79-4CA2-971A-44D5A2B772AE}" type="sibTrans" cxnId="{FE8A446F-9914-4E09-8918-7778F50EFCAA}">
      <dgm:prSet/>
      <dgm:spPr/>
    </dgm:pt>
    <dgm:pt modelId="{57867387-B2D1-435B-B415-580EF345B412}" type="pres">
      <dgm:prSet presAssocID="{B4FA6731-9CC2-4F71-B9EA-F2F155084E57}" presName="linear" presStyleCnt="0">
        <dgm:presLayoutVars>
          <dgm:animLvl val="lvl"/>
          <dgm:resizeHandles val="exact"/>
        </dgm:presLayoutVars>
      </dgm:prSet>
      <dgm:spPr/>
    </dgm:pt>
    <dgm:pt modelId="{49F20406-C1F9-480B-989B-5B37EA1B50DC}" type="pres">
      <dgm:prSet presAssocID="{C3042AA3-1F50-40A9-BE86-ED2C02F5A7F4}" presName="parentText" presStyleLbl="node1" presStyleIdx="0" presStyleCnt="1">
        <dgm:presLayoutVars>
          <dgm:chMax val="0"/>
          <dgm:bulletEnabled val="1"/>
        </dgm:presLayoutVars>
      </dgm:prSet>
      <dgm:spPr/>
    </dgm:pt>
  </dgm:ptLst>
  <dgm:cxnLst>
    <dgm:cxn modelId="{4B81C921-CB33-4C01-B577-7BB486D34576}" type="presOf" srcId="{C3042AA3-1F50-40A9-BE86-ED2C02F5A7F4}" destId="{49F20406-C1F9-480B-989B-5B37EA1B50DC}" srcOrd="0" destOrd="0" presId="urn:microsoft.com/office/officeart/2005/8/layout/vList2"/>
    <dgm:cxn modelId="{9E9D273E-C9EA-43E8-95F5-3A0F7D19BED2}" type="presOf" srcId="{B4FA6731-9CC2-4F71-B9EA-F2F155084E57}" destId="{57867387-B2D1-435B-B415-580EF345B412}" srcOrd="0" destOrd="0" presId="urn:microsoft.com/office/officeart/2005/8/layout/vList2"/>
    <dgm:cxn modelId="{FE8A446F-9914-4E09-8918-7778F50EFCAA}" srcId="{B4FA6731-9CC2-4F71-B9EA-F2F155084E57}" destId="{C3042AA3-1F50-40A9-BE86-ED2C02F5A7F4}" srcOrd="0" destOrd="0" parTransId="{8A93B165-2266-4926-B8FA-CC581B63EE2C}" sibTransId="{9C4E04FC-8B79-4CA2-971A-44D5A2B772AE}"/>
    <dgm:cxn modelId="{BFE2972D-5931-40EC-87F9-97202DCFB54C}" type="presParOf" srcId="{57867387-B2D1-435B-B415-580EF345B412}" destId="{49F20406-C1F9-480B-989B-5B37EA1B50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FA6731-9CC2-4F71-B9EA-F2F155084E5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58BC51-24EF-4F3E-AF39-E12DC7261153}">
      <dgm:prSet phldr="0"/>
      <dgm:spPr/>
      <dgm:t>
        <a:bodyPr/>
        <a:lstStyle/>
        <a:p>
          <a:pPr rtl="0"/>
          <a:r>
            <a:rPr lang="en-US" b="1" i="0" u="none" strike="noStrike" cap="none" baseline="0" noProof="1"/>
            <a:t>stanowi następstwo przerażającego wydarzenia, sytuacji zagrażającej bezpośrednio życiu, która powraca pod postacią myśli i wspomnień z nim związanych</a:t>
          </a:r>
          <a:r>
            <a:rPr lang="en-US" b="1" i="0" u="none" strike="noStrike" cap="none" baseline="0" noProof="0" dirty="0"/>
            <a:t>.</a:t>
          </a:r>
          <a:endParaRPr lang="en-US" b="0" i="0" u="none" strike="noStrike" cap="none" baseline="0" noProof="0" dirty="0">
            <a:latin typeface="Elephant"/>
          </a:endParaRPr>
        </a:p>
      </dgm:t>
    </dgm:pt>
    <dgm:pt modelId="{97405F53-6208-44B8-99FD-5F42F2466121}" type="parTrans" cxnId="{9118DA32-6836-4F12-9762-95F54D75CC4B}">
      <dgm:prSet/>
      <dgm:spPr/>
    </dgm:pt>
    <dgm:pt modelId="{6C6B1459-A316-4E30-96CD-F40431F79A6C}" type="sibTrans" cxnId="{9118DA32-6836-4F12-9762-95F54D75CC4B}">
      <dgm:prSet/>
      <dgm:spPr/>
    </dgm:pt>
    <dgm:pt modelId="{C9C21966-CBAF-4B82-9959-1BE04DD4526B}" type="pres">
      <dgm:prSet presAssocID="{B4FA6731-9CC2-4F71-B9EA-F2F155084E57}" presName="linear" presStyleCnt="0">
        <dgm:presLayoutVars>
          <dgm:animLvl val="lvl"/>
          <dgm:resizeHandles val="exact"/>
        </dgm:presLayoutVars>
      </dgm:prSet>
      <dgm:spPr/>
    </dgm:pt>
    <dgm:pt modelId="{B9152D8B-0932-4238-83AB-FAD45E79DFE3}" type="pres">
      <dgm:prSet presAssocID="{4758BC51-24EF-4F3E-AF39-E12DC7261153}" presName="parentText" presStyleLbl="node1" presStyleIdx="0" presStyleCnt="1">
        <dgm:presLayoutVars>
          <dgm:chMax val="0"/>
          <dgm:bulletEnabled val="1"/>
        </dgm:presLayoutVars>
      </dgm:prSet>
      <dgm:spPr/>
    </dgm:pt>
  </dgm:ptLst>
  <dgm:cxnLst>
    <dgm:cxn modelId="{B05F3D0B-F9F0-4331-9E33-C6E7947334EF}" type="presOf" srcId="{B4FA6731-9CC2-4F71-B9EA-F2F155084E57}" destId="{C9C21966-CBAF-4B82-9959-1BE04DD4526B}" srcOrd="0" destOrd="0" presId="urn:microsoft.com/office/officeart/2005/8/layout/vList2"/>
    <dgm:cxn modelId="{9118DA32-6836-4F12-9762-95F54D75CC4B}" srcId="{B4FA6731-9CC2-4F71-B9EA-F2F155084E57}" destId="{4758BC51-24EF-4F3E-AF39-E12DC7261153}" srcOrd="0" destOrd="0" parTransId="{97405F53-6208-44B8-99FD-5F42F2466121}" sibTransId="{6C6B1459-A316-4E30-96CD-F40431F79A6C}"/>
    <dgm:cxn modelId="{CDFD6CFA-87A5-4D7F-819B-36837C1CDB3E}" type="presOf" srcId="{4758BC51-24EF-4F3E-AF39-E12DC7261153}" destId="{B9152D8B-0932-4238-83AB-FAD45E79DFE3}" srcOrd="0" destOrd="0" presId="urn:microsoft.com/office/officeart/2005/8/layout/vList2"/>
    <dgm:cxn modelId="{AC64A2A3-771E-4154-AB8A-611A6C8E9CEE}" type="presParOf" srcId="{C9C21966-CBAF-4B82-9959-1BE04DD4526B}" destId="{B9152D8B-0932-4238-83AB-FAD45E79DF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F75A47-4EAD-43DF-B79C-626B21FAD444}" type="doc">
      <dgm:prSet loTypeId="urn:microsoft.com/office/officeart/2016/7/layout/BasicProcessNew" loCatId="process" qsTypeId="urn:microsoft.com/office/officeart/2005/8/quickstyle/simple1" qsCatId="simple" csTypeId="urn:microsoft.com/office/officeart/2005/8/colors/accent0_3" csCatId="mainScheme" phldr="1"/>
      <dgm:spPr/>
      <dgm:t>
        <a:bodyPr/>
        <a:lstStyle/>
        <a:p>
          <a:endParaRPr lang="en-US"/>
        </a:p>
      </dgm:t>
    </dgm:pt>
    <dgm:pt modelId="{7A7DDA5B-CA9D-4202-9BA2-694F42E01A0E}">
      <dgm:prSet phldr="0"/>
      <dgm:spPr/>
      <dgm:t>
        <a:bodyPr/>
        <a:lstStyle/>
        <a:p>
          <a:pPr algn="l" rtl="0"/>
          <a:r>
            <a:rPr lang="en-US" dirty="0"/>
            <a:t>•</a:t>
          </a:r>
          <a:r>
            <a:rPr lang="en-US" dirty="0" err="1"/>
            <a:t>czynniki</a:t>
          </a:r>
          <a:r>
            <a:rPr lang="en-US" dirty="0"/>
            <a:t> </a:t>
          </a:r>
          <a:r>
            <a:rPr lang="en-US" dirty="0" err="1"/>
            <a:t>biologiczne</a:t>
          </a:r>
          <a:r>
            <a:rPr lang="en-US" dirty="0"/>
            <a:t> (</a:t>
          </a:r>
          <a:r>
            <a:rPr lang="en-US" dirty="0" err="1"/>
            <a:t>zaburzenia</a:t>
          </a:r>
          <a:r>
            <a:rPr lang="en-US" dirty="0"/>
            <a:t> </a:t>
          </a:r>
          <a:r>
            <a:rPr lang="en-US" dirty="0" err="1"/>
            <a:t>równowagi</a:t>
          </a:r>
          <a:r>
            <a:rPr lang="en-US" dirty="0"/>
            <a:t> </a:t>
          </a:r>
          <a:r>
            <a:rPr lang="en-US" dirty="0" err="1"/>
            <a:t>neuroprzekaźników</a:t>
          </a:r>
          <a:r>
            <a:rPr lang="en-US" dirty="0"/>
            <a:t> w </a:t>
          </a:r>
          <a:r>
            <a:rPr lang="en-US" dirty="0" err="1"/>
            <a:t>mózgu</a:t>
          </a:r>
          <a:r>
            <a:rPr lang="en-US" dirty="0"/>
            <a:t>, </a:t>
          </a:r>
          <a:r>
            <a:rPr lang="en-US" dirty="0" err="1"/>
            <a:t>zaburzenia</a:t>
          </a:r>
          <a:r>
            <a:rPr lang="en-US" dirty="0"/>
            <a:t> </a:t>
          </a:r>
          <a:r>
            <a:rPr lang="en-US" dirty="0" err="1"/>
            <a:t>budowy</a:t>
          </a:r>
          <a:r>
            <a:rPr lang="en-US" dirty="0"/>
            <a:t> </a:t>
          </a:r>
          <a:r>
            <a:rPr lang="en-US" dirty="0" err="1"/>
            <a:t>anatomicznej</a:t>
          </a:r>
          <a:r>
            <a:rPr lang="en-US" dirty="0"/>
            <a:t> </a:t>
          </a:r>
          <a:r>
            <a:rPr lang="en-US" dirty="0" err="1"/>
            <a:t>mózgu</a:t>
          </a:r>
          <a:r>
            <a:rPr lang="en-US" dirty="0"/>
            <a:t>)</a:t>
          </a:r>
          <a:r>
            <a:rPr lang="en-US" dirty="0">
              <a:latin typeface="Elephant"/>
            </a:rPr>
            <a:t> </a:t>
          </a:r>
        </a:p>
      </dgm:t>
    </dgm:pt>
    <dgm:pt modelId="{7F4D39A1-374B-42C6-9054-A753DA05ACC8}" type="parTrans" cxnId="{35AD8D72-06B3-4D34-81E9-F6668A9B4DB3}">
      <dgm:prSet/>
      <dgm:spPr/>
    </dgm:pt>
    <dgm:pt modelId="{93B3C29D-C3E5-473A-BBCB-D36A1CB41BE7}" type="sibTrans" cxnId="{35AD8D72-06B3-4D34-81E9-F6668A9B4DB3}">
      <dgm:prSet/>
      <dgm:spPr/>
      <dgm:t>
        <a:bodyPr/>
        <a:lstStyle/>
        <a:p>
          <a:endParaRPr lang="pl-PL"/>
        </a:p>
      </dgm:t>
    </dgm:pt>
    <dgm:pt modelId="{AA5C5C21-3E96-4C1C-91FE-0C88EB7B5427}">
      <dgm:prSet phldr="0"/>
      <dgm:spPr/>
      <dgm:t>
        <a:bodyPr/>
        <a:lstStyle/>
        <a:p>
          <a:pPr algn="l" rtl="0"/>
          <a:r>
            <a:rPr lang="en-US" dirty="0"/>
            <a:t>• </a:t>
          </a:r>
          <a:r>
            <a:rPr lang="en-US" dirty="0" err="1"/>
            <a:t>genetyczne</a:t>
          </a:r>
          <a:r>
            <a:rPr lang="en-US" dirty="0"/>
            <a:t> (</a:t>
          </a:r>
          <a:r>
            <a:rPr lang="en-US" dirty="0" err="1"/>
            <a:t>większe</a:t>
          </a:r>
          <a:r>
            <a:rPr lang="en-US" dirty="0"/>
            <a:t> </a:t>
          </a:r>
          <a:r>
            <a:rPr lang="en-US" dirty="0" err="1"/>
            <a:t>ryzyko</a:t>
          </a:r>
          <a:r>
            <a:rPr lang="en-US" dirty="0"/>
            <a:t> </a:t>
          </a:r>
          <a:r>
            <a:rPr lang="en-US" dirty="0" err="1"/>
            <a:t>zachorowania</a:t>
          </a:r>
          <a:r>
            <a:rPr lang="en-US" dirty="0"/>
            <a:t>, </a:t>
          </a:r>
          <a:r>
            <a:rPr lang="en-US" dirty="0" err="1"/>
            <a:t>gdy</a:t>
          </a:r>
          <a:r>
            <a:rPr lang="en-US" dirty="0"/>
            <a:t> </a:t>
          </a:r>
          <a:r>
            <a:rPr lang="en-US" dirty="0" err="1"/>
            <a:t>członkowie</a:t>
          </a:r>
          <a:r>
            <a:rPr lang="en-US" dirty="0"/>
            <a:t> </a:t>
          </a:r>
          <a:r>
            <a:rPr lang="en-US" dirty="0" err="1"/>
            <a:t>rodziny</a:t>
          </a:r>
          <a:r>
            <a:rPr lang="en-US" dirty="0"/>
            <a:t> </a:t>
          </a:r>
          <a:r>
            <a:rPr lang="en-US" dirty="0" err="1"/>
            <a:t>też</a:t>
          </a:r>
          <a:r>
            <a:rPr lang="en-US" dirty="0"/>
            <a:t> </a:t>
          </a:r>
          <a:r>
            <a:rPr lang="en-US" dirty="0" err="1"/>
            <a:t>cierpią</a:t>
          </a:r>
          <a:r>
            <a:rPr lang="en-US" dirty="0"/>
            <a:t> </a:t>
          </a:r>
          <a:r>
            <a:rPr lang="en-US" dirty="0" err="1"/>
            <a:t>na</a:t>
          </a:r>
          <a:r>
            <a:rPr lang="en-US" dirty="0"/>
            <a:t> </a:t>
          </a:r>
          <a:r>
            <a:rPr lang="en-US" dirty="0" err="1"/>
            <a:t>zaburzenia</a:t>
          </a:r>
          <a:r>
            <a:rPr lang="en-US" dirty="0"/>
            <a:t> </a:t>
          </a:r>
          <a:r>
            <a:rPr lang="en-US" dirty="0" err="1"/>
            <a:t>lękowe</a:t>
          </a:r>
          <a:r>
            <a:rPr lang="en-US" dirty="0"/>
            <a:t>),</a:t>
          </a:r>
          <a:r>
            <a:rPr lang="en-US" dirty="0">
              <a:latin typeface="Elephant"/>
            </a:rPr>
            <a:t> </a:t>
          </a:r>
          <a:endParaRPr lang="en-US" dirty="0"/>
        </a:p>
      </dgm:t>
    </dgm:pt>
    <dgm:pt modelId="{4535427C-B045-41F2-8C2D-7EA80B881ACF}" type="parTrans" cxnId="{F3D498C9-0711-4582-A38E-8FD5940BF4FE}">
      <dgm:prSet/>
      <dgm:spPr/>
    </dgm:pt>
    <dgm:pt modelId="{776A8477-EF81-4813-9995-38BCE589EA0E}" type="sibTrans" cxnId="{F3D498C9-0711-4582-A38E-8FD5940BF4FE}">
      <dgm:prSet/>
      <dgm:spPr/>
      <dgm:t>
        <a:bodyPr/>
        <a:lstStyle/>
        <a:p>
          <a:endParaRPr lang="pl-PL"/>
        </a:p>
      </dgm:t>
    </dgm:pt>
    <dgm:pt modelId="{51A5843F-4E4B-4A95-B1EE-E56495EC7726}">
      <dgm:prSet phldr="0"/>
      <dgm:spPr/>
      <dgm:t>
        <a:bodyPr/>
        <a:lstStyle/>
        <a:p>
          <a:pPr algn="l"/>
          <a:r>
            <a:rPr lang="en-US" dirty="0"/>
            <a:t>•</a:t>
          </a:r>
          <a:r>
            <a:rPr lang="en-US" dirty="0" err="1"/>
            <a:t>Czynniki</a:t>
          </a:r>
          <a:r>
            <a:rPr lang="en-US" dirty="0"/>
            <a:t> </a:t>
          </a:r>
          <a:r>
            <a:rPr lang="en-US" dirty="0" err="1"/>
            <a:t>środowiskowe</a:t>
          </a:r>
          <a:r>
            <a:rPr lang="en-US" dirty="0"/>
            <a:t>. </a:t>
          </a:r>
          <a:r>
            <a:rPr lang="en-US" dirty="0" err="1"/>
            <a:t>Należą</a:t>
          </a:r>
          <a:r>
            <a:rPr lang="en-US" dirty="0"/>
            <a:t> do </a:t>
          </a:r>
          <a:r>
            <a:rPr lang="en-US" dirty="0" err="1"/>
            <a:t>nich</a:t>
          </a:r>
          <a:r>
            <a:rPr lang="en-US" dirty="0"/>
            <a:t> </a:t>
          </a:r>
          <a:r>
            <a:rPr lang="en-US" dirty="0" err="1"/>
            <a:t>między</a:t>
          </a:r>
          <a:r>
            <a:rPr lang="en-US" dirty="0"/>
            <a:t> </a:t>
          </a:r>
          <a:r>
            <a:rPr lang="en-US" dirty="0" err="1"/>
            <a:t>inymi</a:t>
          </a:r>
          <a:r>
            <a:rPr lang="en-US" dirty="0"/>
            <a:t>:</a:t>
          </a:r>
          <a:br>
            <a:rPr lang="en-US" dirty="0"/>
          </a:br>
          <a:r>
            <a:rPr lang="en-US" dirty="0"/>
            <a:t> - </a:t>
          </a:r>
          <a:r>
            <a:rPr lang="en-US" dirty="0" err="1"/>
            <a:t>zaburzenia</a:t>
          </a:r>
          <a:r>
            <a:rPr lang="en-US" dirty="0"/>
            <a:t> </a:t>
          </a:r>
          <a:r>
            <a:rPr lang="en-US" dirty="0" err="1"/>
            <a:t>lękowe</a:t>
          </a:r>
          <a:r>
            <a:rPr lang="en-US" dirty="0"/>
            <a:t> u </a:t>
          </a:r>
          <a:r>
            <a:rPr lang="en-US" dirty="0" err="1"/>
            <a:t>opiekunów</a:t>
          </a:r>
          <a:r>
            <a:rPr lang="en-US" dirty="0"/>
            <a:t> – </a:t>
          </a:r>
          <a:r>
            <a:rPr lang="en-US" dirty="0" err="1"/>
            <a:t>dziecko</a:t>
          </a:r>
          <a:r>
            <a:rPr lang="en-US" dirty="0"/>
            <a:t> „</a:t>
          </a:r>
          <a:r>
            <a:rPr lang="en-US" dirty="0" err="1"/>
            <a:t>uczy</a:t>
          </a:r>
          <a:r>
            <a:rPr lang="en-US" dirty="0"/>
            <a:t>” </a:t>
          </a:r>
          <a:r>
            <a:rPr lang="en-US" dirty="0" err="1"/>
            <a:t>się</a:t>
          </a:r>
          <a:r>
            <a:rPr lang="en-US" dirty="0"/>
            <a:t> od </a:t>
          </a:r>
          <a:r>
            <a:rPr lang="en-US" dirty="0" err="1"/>
            <a:t>nich</a:t>
          </a:r>
          <a:r>
            <a:rPr lang="en-US" dirty="0"/>
            <a:t> </a:t>
          </a:r>
          <a:r>
            <a:rPr lang="en-US" dirty="0" err="1"/>
            <a:t>lękowego</a:t>
          </a:r>
          <a:r>
            <a:rPr lang="en-US" dirty="0"/>
            <a:t> </a:t>
          </a:r>
          <a:r>
            <a:rPr lang="en-US" dirty="0" err="1"/>
            <a:t>nastawienia</a:t>
          </a:r>
          <a:r>
            <a:rPr lang="en-US" dirty="0"/>
            <a:t> do </a:t>
          </a:r>
          <a:r>
            <a:rPr lang="en-US" dirty="0" err="1"/>
            <a:t>otoczenia</a:t>
          </a:r>
          <a:r>
            <a:rPr lang="en-US" dirty="0"/>
            <a:t> </a:t>
          </a:r>
          <a:r>
            <a:rPr lang="en-US" dirty="0" err="1"/>
            <a:t>i</a:t>
          </a:r>
          <a:r>
            <a:rPr lang="en-US" dirty="0"/>
            <a:t> </a:t>
          </a:r>
          <a:r>
            <a:rPr lang="en-US" dirty="0" err="1"/>
            <a:t>strategii</a:t>
          </a:r>
          <a:r>
            <a:rPr lang="en-US" dirty="0"/>
            <a:t> </a:t>
          </a:r>
          <a:r>
            <a:rPr lang="en-US" dirty="0" err="1"/>
            <a:t>radzenia</a:t>
          </a:r>
          <a:r>
            <a:rPr lang="en-US" dirty="0"/>
            <a:t> </a:t>
          </a:r>
          <a:r>
            <a:rPr lang="en-US" dirty="0" err="1"/>
            <a:t>sobie</a:t>
          </a:r>
          <a:r>
            <a:rPr lang="en-US" dirty="0"/>
            <a:t> z </a:t>
          </a:r>
          <a:r>
            <a:rPr lang="en-US" dirty="0" err="1"/>
            <a:t>problemami</a:t>
          </a:r>
          <a:r>
            <a:rPr lang="en-US" dirty="0"/>
            <a:t> </a:t>
          </a:r>
          <a:r>
            <a:rPr lang="en-US" dirty="0" err="1"/>
            <a:t>opartych</a:t>
          </a:r>
          <a:r>
            <a:rPr lang="en-US" dirty="0"/>
            <a:t> </a:t>
          </a:r>
          <a:r>
            <a:rPr lang="en-US" dirty="0" err="1"/>
            <a:t>na</a:t>
          </a:r>
          <a:r>
            <a:rPr lang="en-US" dirty="0"/>
            <a:t> </a:t>
          </a:r>
          <a:r>
            <a:rPr lang="en-US" dirty="0" err="1"/>
            <a:t>unikaniu</a:t>
          </a:r>
          <a:r>
            <a:rPr lang="en-US" dirty="0"/>
            <a:t>, </a:t>
          </a:r>
          <a:r>
            <a:rPr lang="en-US" dirty="0" err="1"/>
            <a:t>nabiera</a:t>
          </a:r>
          <a:r>
            <a:rPr lang="en-US" dirty="0"/>
            <a:t> </a:t>
          </a:r>
          <a:r>
            <a:rPr lang="en-US" dirty="0" err="1"/>
            <a:t>poczucia</a:t>
          </a:r>
          <a:r>
            <a:rPr lang="en-US" dirty="0"/>
            <a:t>, </a:t>
          </a:r>
          <a:r>
            <a:rPr lang="en-US" dirty="0" err="1"/>
            <a:t>że</a:t>
          </a:r>
          <a:r>
            <a:rPr lang="en-US" dirty="0"/>
            <a:t> jest </a:t>
          </a:r>
          <a:r>
            <a:rPr lang="en-US" dirty="0" err="1"/>
            <a:t>bezradne</a:t>
          </a:r>
          <a:r>
            <a:rPr lang="en-US" dirty="0"/>
            <a:t> </a:t>
          </a:r>
          <a:r>
            <a:rPr lang="en-US" dirty="0" err="1"/>
            <a:t>wobec</a:t>
          </a:r>
          <a:r>
            <a:rPr lang="en-US" dirty="0"/>
            <a:t> </a:t>
          </a:r>
          <a:r>
            <a:rPr lang="en-US" dirty="0" err="1"/>
            <a:t>napotykanych</a:t>
          </a:r>
          <a:r>
            <a:rPr lang="en-US" dirty="0"/>
            <a:t> </a:t>
          </a:r>
          <a:r>
            <a:rPr lang="en-US" dirty="0" err="1"/>
            <a:t>trudności</a:t>
          </a:r>
          <a:r>
            <a:rPr lang="en-US" dirty="0"/>
            <a:t>,</a:t>
          </a:r>
          <a:br>
            <a:rPr lang="en-US" dirty="0"/>
          </a:br>
          <a:r>
            <a:rPr lang="en-US" dirty="0"/>
            <a:t> - </a:t>
          </a:r>
          <a:r>
            <a:rPr lang="en-US" dirty="0" err="1"/>
            <a:t>styl</a:t>
          </a:r>
          <a:r>
            <a:rPr lang="en-US" dirty="0"/>
            <a:t> </a:t>
          </a:r>
          <a:r>
            <a:rPr lang="en-US" dirty="0" err="1"/>
            <a:t>wychowania</a:t>
          </a:r>
          <a:r>
            <a:rPr lang="en-US" dirty="0"/>
            <a:t> – </a:t>
          </a:r>
          <a:r>
            <a:rPr lang="en-US" dirty="0" err="1"/>
            <a:t>nadopiekuńczość</a:t>
          </a:r>
          <a:r>
            <a:rPr lang="en-US" dirty="0"/>
            <a:t>, </a:t>
          </a:r>
          <a:r>
            <a:rPr lang="en-US" dirty="0" err="1"/>
            <a:t>nadmierna</a:t>
          </a:r>
          <a:r>
            <a:rPr lang="en-US" dirty="0"/>
            <a:t> </a:t>
          </a:r>
          <a:r>
            <a:rPr lang="en-US" dirty="0" err="1"/>
            <a:t>krytyka</a:t>
          </a:r>
          <a:r>
            <a:rPr lang="en-US" dirty="0"/>
            <a:t> </a:t>
          </a:r>
          <a:r>
            <a:rPr lang="en-US" dirty="0" err="1"/>
            <a:t>lub</a:t>
          </a:r>
          <a:r>
            <a:rPr lang="en-US" dirty="0"/>
            <a:t> </a:t>
          </a:r>
          <a:r>
            <a:rPr lang="en-US" dirty="0" err="1"/>
            <a:t>nadmierne</a:t>
          </a:r>
          <a:r>
            <a:rPr lang="en-US" dirty="0"/>
            <a:t> </a:t>
          </a:r>
          <a:r>
            <a:rPr lang="en-US" dirty="0" err="1"/>
            <a:t>kontrolowanie</a:t>
          </a:r>
          <a:r>
            <a:rPr lang="en-US" dirty="0"/>
            <a:t> </a:t>
          </a:r>
          <a:r>
            <a:rPr lang="en-US" dirty="0" err="1"/>
            <a:t>dziecka</a:t>
          </a:r>
          <a:r>
            <a:rPr lang="en-US" dirty="0"/>
            <a:t>,</a:t>
          </a:r>
          <a:br>
            <a:rPr lang="en-US" dirty="0"/>
          </a:br>
          <a:r>
            <a:rPr lang="en-US" dirty="0"/>
            <a:t> - </a:t>
          </a:r>
          <a:r>
            <a:rPr lang="en-US" dirty="0" err="1"/>
            <a:t>brak</a:t>
          </a:r>
          <a:r>
            <a:rPr lang="en-US" dirty="0"/>
            <a:t> </a:t>
          </a:r>
          <a:r>
            <a:rPr lang="en-US" dirty="0" err="1"/>
            <a:t>poczucia</a:t>
          </a:r>
          <a:r>
            <a:rPr lang="en-US" dirty="0"/>
            <a:t> </a:t>
          </a:r>
          <a:r>
            <a:rPr lang="en-US" dirty="0" err="1"/>
            <a:t>bezpieczeństwa</a:t>
          </a:r>
          <a:r>
            <a:rPr lang="en-US" dirty="0"/>
            <a:t> w </a:t>
          </a:r>
          <a:r>
            <a:rPr lang="en-US" dirty="0" err="1"/>
            <a:t>relacji</a:t>
          </a:r>
          <a:r>
            <a:rPr lang="en-US" dirty="0"/>
            <a:t> z </a:t>
          </a:r>
          <a:r>
            <a:rPr lang="en-US" dirty="0" err="1"/>
            <a:t>opiekunami</a:t>
          </a:r>
          <a:r>
            <a:rPr lang="en-US" dirty="0"/>
            <a:t> – np. </a:t>
          </a:r>
          <a:r>
            <a:rPr lang="en-US" dirty="0" err="1"/>
            <a:t>gdy</a:t>
          </a:r>
          <a:r>
            <a:rPr lang="en-US" dirty="0"/>
            <a:t> </a:t>
          </a:r>
          <a:r>
            <a:rPr lang="en-US" dirty="0" err="1"/>
            <a:t>opiekunowie</a:t>
          </a:r>
          <a:r>
            <a:rPr lang="en-US" dirty="0"/>
            <a:t> </a:t>
          </a:r>
          <a:r>
            <a:rPr lang="en-US" dirty="0" err="1"/>
            <a:t>stosują</a:t>
          </a:r>
          <a:r>
            <a:rPr lang="en-US" dirty="0"/>
            <a:t> </a:t>
          </a:r>
          <a:r>
            <a:rPr lang="en-US" dirty="0" err="1"/>
            <a:t>przemoc</a:t>
          </a:r>
          <a:r>
            <a:rPr lang="en-US" dirty="0"/>
            <a:t>, </a:t>
          </a:r>
          <a:r>
            <a:rPr lang="en-US" dirty="0" err="1"/>
            <a:t>zaniedbują</a:t>
          </a:r>
          <a:r>
            <a:rPr lang="en-US" dirty="0"/>
            <a:t> </a:t>
          </a:r>
          <a:r>
            <a:rPr lang="en-US" dirty="0" err="1"/>
            <a:t>dziecko</a:t>
          </a:r>
          <a:r>
            <a:rPr lang="en-US" dirty="0"/>
            <a:t>, </a:t>
          </a:r>
          <a:r>
            <a:rPr lang="en-US" dirty="0" err="1"/>
            <a:t>nie</a:t>
          </a:r>
          <a:r>
            <a:rPr lang="en-US" dirty="0"/>
            <a:t> </a:t>
          </a:r>
          <a:r>
            <a:rPr lang="en-US" dirty="0" err="1"/>
            <a:t>dają</a:t>
          </a:r>
          <a:r>
            <a:rPr lang="en-US" dirty="0"/>
            <a:t> </a:t>
          </a:r>
          <a:r>
            <a:rPr lang="en-US" dirty="0" err="1"/>
            <a:t>wsparcia</a:t>
          </a:r>
          <a:r>
            <a:rPr lang="en-US" dirty="0"/>
            <a:t> w </a:t>
          </a:r>
          <a:r>
            <a:rPr lang="en-US" dirty="0" err="1"/>
            <a:t>trudnych</a:t>
          </a:r>
          <a:r>
            <a:rPr lang="en-US" dirty="0"/>
            <a:t> </a:t>
          </a:r>
          <a:r>
            <a:rPr lang="en-US" dirty="0" err="1"/>
            <a:t>sytuacjach</a:t>
          </a:r>
          <a:r>
            <a:rPr lang="en-US" dirty="0"/>
            <a:t>,</a:t>
          </a:r>
          <a:br>
            <a:rPr lang="en-US" dirty="0"/>
          </a:br>
          <a:r>
            <a:rPr lang="en-US" dirty="0"/>
            <a:t> - </a:t>
          </a:r>
          <a:r>
            <a:rPr lang="en-US" dirty="0" err="1"/>
            <a:t>doświadczenie</a:t>
          </a:r>
          <a:r>
            <a:rPr lang="en-US" dirty="0"/>
            <a:t> </a:t>
          </a:r>
          <a:r>
            <a:rPr lang="en-US" dirty="0" err="1"/>
            <a:t>odrzucenia</a:t>
          </a:r>
          <a:r>
            <a:rPr lang="en-US" dirty="0"/>
            <a:t> </a:t>
          </a:r>
          <a:r>
            <a:rPr lang="en-US" dirty="0" err="1"/>
            <a:t>lub</a:t>
          </a:r>
          <a:r>
            <a:rPr lang="en-US" dirty="0"/>
            <a:t> </a:t>
          </a:r>
          <a:r>
            <a:rPr lang="en-US" dirty="0" err="1"/>
            <a:t>przemocy</a:t>
          </a:r>
          <a:r>
            <a:rPr lang="en-US" dirty="0"/>
            <a:t> ze </a:t>
          </a:r>
          <a:r>
            <a:rPr lang="en-US" dirty="0" err="1"/>
            <a:t>strony</a:t>
          </a:r>
          <a:r>
            <a:rPr lang="en-US" dirty="0"/>
            <a:t> </a:t>
          </a:r>
          <a:r>
            <a:rPr lang="en-US" dirty="0" err="1"/>
            <a:t>rówieśników</a:t>
          </a:r>
          <a:r>
            <a:rPr lang="en-US" dirty="0"/>
            <a:t>,</a:t>
          </a:r>
          <a:br>
            <a:rPr lang="en-US" dirty="0"/>
          </a:br>
          <a:r>
            <a:rPr lang="en-US" dirty="0"/>
            <a:t> - </a:t>
          </a:r>
          <a:r>
            <a:rPr lang="en-US" dirty="0" err="1"/>
            <a:t>inne</a:t>
          </a:r>
          <a:r>
            <a:rPr lang="en-US" dirty="0"/>
            <a:t> </a:t>
          </a:r>
          <a:r>
            <a:rPr lang="en-US" dirty="0" err="1"/>
            <a:t>traumatyczne</a:t>
          </a:r>
          <a:r>
            <a:rPr lang="en-US" dirty="0"/>
            <a:t> </a:t>
          </a:r>
          <a:r>
            <a:rPr lang="en-US" dirty="0" err="1"/>
            <a:t>doświadczenia</a:t>
          </a:r>
          <a:r>
            <a:rPr lang="en-US" dirty="0"/>
            <a:t> – np. </a:t>
          </a:r>
          <a:r>
            <a:rPr lang="en-US" dirty="0" err="1"/>
            <a:t>utrata</a:t>
          </a:r>
          <a:r>
            <a:rPr lang="en-US" dirty="0"/>
            <a:t> </a:t>
          </a:r>
          <a:r>
            <a:rPr lang="en-US" dirty="0" err="1"/>
            <a:t>opiekuna</a:t>
          </a:r>
          <a:r>
            <a:rPr lang="en-US" dirty="0"/>
            <a:t>, </a:t>
          </a:r>
          <a:r>
            <a:rPr lang="en-US" dirty="0" err="1"/>
            <a:t>wypadek</a:t>
          </a:r>
          <a:r>
            <a:rPr lang="en-US" dirty="0"/>
            <a:t>, </a:t>
          </a:r>
          <a:r>
            <a:rPr lang="en-US" dirty="0" err="1"/>
            <a:t>choroba</a:t>
          </a:r>
          <a:r>
            <a:rPr lang="en-US" dirty="0"/>
            <a:t>, </a:t>
          </a:r>
          <a:r>
            <a:rPr lang="en-US" dirty="0" err="1"/>
            <a:t>nadużycie</a:t>
          </a:r>
          <a:r>
            <a:rPr lang="en-US" dirty="0"/>
            <a:t> </a:t>
          </a:r>
          <a:r>
            <a:rPr lang="en-US" dirty="0" err="1"/>
            <a:t>seksualne</a:t>
          </a:r>
          <a:r>
            <a:rPr lang="en-US" dirty="0"/>
            <a:t>.</a:t>
          </a:r>
        </a:p>
      </dgm:t>
    </dgm:pt>
    <dgm:pt modelId="{3F071E9F-7BC7-43D3-994A-4191650BB1AC}" type="parTrans" cxnId="{2C749382-5DB5-447A-8929-2C9EBA04D259}">
      <dgm:prSet/>
      <dgm:spPr/>
    </dgm:pt>
    <dgm:pt modelId="{629439CC-5B42-4A8B-B09B-6CB650BEF85A}" type="sibTrans" cxnId="{2C749382-5DB5-447A-8929-2C9EBA04D259}">
      <dgm:prSet/>
      <dgm:spPr/>
      <dgm:t>
        <a:bodyPr/>
        <a:lstStyle/>
        <a:p>
          <a:endParaRPr lang="pl-PL"/>
        </a:p>
      </dgm:t>
    </dgm:pt>
    <dgm:pt modelId="{ACE7FE6A-BB14-4C7E-90B6-930F729276C8}" type="pres">
      <dgm:prSet presAssocID="{E9F75A47-4EAD-43DF-B79C-626B21FAD444}" presName="Name0" presStyleCnt="0">
        <dgm:presLayoutVars>
          <dgm:dir/>
          <dgm:resizeHandles val="exact"/>
        </dgm:presLayoutVars>
      </dgm:prSet>
      <dgm:spPr/>
    </dgm:pt>
    <dgm:pt modelId="{E067CB78-76E8-4AD3-BFF8-670AFFF5F983}" type="pres">
      <dgm:prSet presAssocID="{7A7DDA5B-CA9D-4202-9BA2-694F42E01A0E}" presName="node" presStyleLbl="node1" presStyleIdx="0" presStyleCnt="5">
        <dgm:presLayoutVars>
          <dgm:bulletEnabled val="1"/>
        </dgm:presLayoutVars>
      </dgm:prSet>
      <dgm:spPr/>
    </dgm:pt>
    <dgm:pt modelId="{0AE52814-DE1F-4710-B66B-5E23BD4A5F06}" type="pres">
      <dgm:prSet presAssocID="{93B3C29D-C3E5-473A-BBCB-D36A1CB41BE7}" presName="sibTransSpacerBeforeConnector" presStyleCnt="0"/>
      <dgm:spPr/>
    </dgm:pt>
    <dgm:pt modelId="{298B488D-5676-4483-888A-1DDE58A94745}" type="pres">
      <dgm:prSet presAssocID="{93B3C29D-C3E5-473A-BBCB-D36A1CB41BE7}" presName="sibTrans" presStyleLbl="node1" presStyleIdx="1" presStyleCnt="5"/>
      <dgm:spPr/>
    </dgm:pt>
    <dgm:pt modelId="{9E646370-A0F4-4503-8352-765FE94A938D}" type="pres">
      <dgm:prSet presAssocID="{93B3C29D-C3E5-473A-BBCB-D36A1CB41BE7}" presName="sibTransSpacerAfterConnector" presStyleCnt="0"/>
      <dgm:spPr/>
    </dgm:pt>
    <dgm:pt modelId="{08F05516-187E-4553-AF60-E15E8614F0F0}" type="pres">
      <dgm:prSet presAssocID="{AA5C5C21-3E96-4C1C-91FE-0C88EB7B5427}" presName="node" presStyleLbl="node1" presStyleIdx="2" presStyleCnt="5">
        <dgm:presLayoutVars>
          <dgm:bulletEnabled val="1"/>
        </dgm:presLayoutVars>
      </dgm:prSet>
      <dgm:spPr/>
    </dgm:pt>
    <dgm:pt modelId="{7B5D3930-B653-47D8-8692-E1674FD757E9}" type="pres">
      <dgm:prSet presAssocID="{776A8477-EF81-4813-9995-38BCE589EA0E}" presName="sibTransSpacerBeforeConnector" presStyleCnt="0"/>
      <dgm:spPr/>
    </dgm:pt>
    <dgm:pt modelId="{34E0FAAE-9883-4337-8A79-CBC550905253}" type="pres">
      <dgm:prSet presAssocID="{776A8477-EF81-4813-9995-38BCE589EA0E}" presName="sibTrans" presStyleLbl="node1" presStyleIdx="3" presStyleCnt="5"/>
      <dgm:spPr/>
    </dgm:pt>
    <dgm:pt modelId="{BA9A6148-1F5F-4846-A653-22C8B7ABB71B}" type="pres">
      <dgm:prSet presAssocID="{776A8477-EF81-4813-9995-38BCE589EA0E}" presName="sibTransSpacerAfterConnector" presStyleCnt="0"/>
      <dgm:spPr/>
    </dgm:pt>
    <dgm:pt modelId="{1EF49242-DC73-4923-8147-91A4890D1AE5}" type="pres">
      <dgm:prSet presAssocID="{51A5843F-4E4B-4A95-B1EE-E56495EC7726}" presName="node" presStyleLbl="node1" presStyleIdx="4" presStyleCnt="5">
        <dgm:presLayoutVars>
          <dgm:bulletEnabled val="1"/>
        </dgm:presLayoutVars>
      </dgm:prSet>
      <dgm:spPr/>
    </dgm:pt>
  </dgm:ptLst>
  <dgm:cxnLst>
    <dgm:cxn modelId="{49F44A35-F923-485D-AE9C-9B5183A5ECD8}" type="presOf" srcId="{7A7DDA5B-CA9D-4202-9BA2-694F42E01A0E}" destId="{E067CB78-76E8-4AD3-BFF8-670AFFF5F983}" srcOrd="0" destOrd="0" presId="urn:microsoft.com/office/officeart/2016/7/layout/BasicProcessNew"/>
    <dgm:cxn modelId="{A10A9C3B-F41C-4473-9E41-8FB3476658A8}" type="presOf" srcId="{776A8477-EF81-4813-9995-38BCE589EA0E}" destId="{34E0FAAE-9883-4337-8A79-CBC550905253}" srcOrd="0" destOrd="0" presId="urn:microsoft.com/office/officeart/2016/7/layout/BasicProcessNew"/>
    <dgm:cxn modelId="{35AD8D72-06B3-4D34-81E9-F6668A9B4DB3}" srcId="{E9F75A47-4EAD-43DF-B79C-626B21FAD444}" destId="{7A7DDA5B-CA9D-4202-9BA2-694F42E01A0E}" srcOrd="0" destOrd="0" parTransId="{7F4D39A1-374B-42C6-9054-A753DA05ACC8}" sibTransId="{93B3C29D-C3E5-473A-BBCB-D36A1CB41BE7}"/>
    <dgm:cxn modelId="{C2848C54-F3A1-48E6-8401-2B8E5A753314}" type="presOf" srcId="{AA5C5C21-3E96-4C1C-91FE-0C88EB7B5427}" destId="{08F05516-187E-4553-AF60-E15E8614F0F0}" srcOrd="0" destOrd="0" presId="urn:microsoft.com/office/officeart/2016/7/layout/BasicProcessNew"/>
    <dgm:cxn modelId="{2C749382-5DB5-447A-8929-2C9EBA04D259}" srcId="{E9F75A47-4EAD-43DF-B79C-626B21FAD444}" destId="{51A5843F-4E4B-4A95-B1EE-E56495EC7726}" srcOrd="2" destOrd="0" parTransId="{3F071E9F-7BC7-43D3-994A-4191650BB1AC}" sibTransId="{629439CC-5B42-4A8B-B09B-6CB650BEF85A}"/>
    <dgm:cxn modelId="{639F0D8B-185E-436B-ADF6-66DDD84BE24C}" type="presOf" srcId="{93B3C29D-C3E5-473A-BBCB-D36A1CB41BE7}" destId="{298B488D-5676-4483-888A-1DDE58A94745}" srcOrd="0" destOrd="0" presId="urn:microsoft.com/office/officeart/2016/7/layout/BasicProcessNew"/>
    <dgm:cxn modelId="{CA8A7395-7F20-4A7F-B287-DF28E61DF253}" type="presOf" srcId="{51A5843F-4E4B-4A95-B1EE-E56495EC7726}" destId="{1EF49242-DC73-4923-8147-91A4890D1AE5}" srcOrd="0" destOrd="0" presId="urn:microsoft.com/office/officeart/2016/7/layout/BasicProcessNew"/>
    <dgm:cxn modelId="{F3D498C9-0711-4582-A38E-8FD5940BF4FE}" srcId="{E9F75A47-4EAD-43DF-B79C-626B21FAD444}" destId="{AA5C5C21-3E96-4C1C-91FE-0C88EB7B5427}" srcOrd="1" destOrd="0" parTransId="{4535427C-B045-41F2-8C2D-7EA80B881ACF}" sibTransId="{776A8477-EF81-4813-9995-38BCE589EA0E}"/>
    <dgm:cxn modelId="{3DE5EFCE-D7B3-43DB-8B65-9DFE434C05E4}" type="presOf" srcId="{E9F75A47-4EAD-43DF-B79C-626B21FAD444}" destId="{ACE7FE6A-BB14-4C7E-90B6-930F729276C8}" srcOrd="0" destOrd="0" presId="urn:microsoft.com/office/officeart/2016/7/layout/BasicProcessNew"/>
    <dgm:cxn modelId="{531C44D2-F973-431C-A7F2-424CA1F20EA8}" type="presParOf" srcId="{ACE7FE6A-BB14-4C7E-90B6-930F729276C8}" destId="{E067CB78-76E8-4AD3-BFF8-670AFFF5F983}" srcOrd="0" destOrd="0" presId="urn:microsoft.com/office/officeart/2016/7/layout/BasicProcessNew"/>
    <dgm:cxn modelId="{8443C6BA-4D53-4207-B1A7-6325887CEDC0}" type="presParOf" srcId="{ACE7FE6A-BB14-4C7E-90B6-930F729276C8}" destId="{0AE52814-DE1F-4710-B66B-5E23BD4A5F06}" srcOrd="1" destOrd="0" presId="urn:microsoft.com/office/officeart/2016/7/layout/BasicProcessNew"/>
    <dgm:cxn modelId="{5690729B-DECB-4BF0-B511-A07AAAD28DFC}" type="presParOf" srcId="{ACE7FE6A-BB14-4C7E-90B6-930F729276C8}" destId="{298B488D-5676-4483-888A-1DDE58A94745}" srcOrd="2" destOrd="0" presId="urn:microsoft.com/office/officeart/2016/7/layout/BasicProcessNew"/>
    <dgm:cxn modelId="{B3C1943D-06A7-46C8-8A47-17B65B718243}" type="presParOf" srcId="{ACE7FE6A-BB14-4C7E-90B6-930F729276C8}" destId="{9E646370-A0F4-4503-8352-765FE94A938D}" srcOrd="3" destOrd="0" presId="urn:microsoft.com/office/officeart/2016/7/layout/BasicProcessNew"/>
    <dgm:cxn modelId="{AB1EADBA-DDC7-4CC3-B5E8-FC7563754534}" type="presParOf" srcId="{ACE7FE6A-BB14-4C7E-90B6-930F729276C8}" destId="{08F05516-187E-4553-AF60-E15E8614F0F0}" srcOrd="4" destOrd="0" presId="urn:microsoft.com/office/officeart/2016/7/layout/BasicProcessNew"/>
    <dgm:cxn modelId="{9C142022-E643-467A-BEE9-D0D687B276C0}" type="presParOf" srcId="{ACE7FE6A-BB14-4C7E-90B6-930F729276C8}" destId="{7B5D3930-B653-47D8-8692-E1674FD757E9}" srcOrd="5" destOrd="0" presId="urn:microsoft.com/office/officeart/2016/7/layout/BasicProcessNew"/>
    <dgm:cxn modelId="{DFC602B7-FF43-4AD6-A37F-77D9380A372C}" type="presParOf" srcId="{ACE7FE6A-BB14-4C7E-90B6-930F729276C8}" destId="{34E0FAAE-9883-4337-8A79-CBC550905253}" srcOrd="6" destOrd="0" presId="urn:microsoft.com/office/officeart/2016/7/layout/BasicProcessNew"/>
    <dgm:cxn modelId="{CC2D76C9-9E01-48A1-8F3F-9B8671EFF62A}" type="presParOf" srcId="{ACE7FE6A-BB14-4C7E-90B6-930F729276C8}" destId="{BA9A6148-1F5F-4846-A653-22C8B7ABB71B}" srcOrd="7" destOrd="0" presId="urn:microsoft.com/office/officeart/2016/7/layout/BasicProcessNew"/>
    <dgm:cxn modelId="{78078353-46D4-485C-BDB5-69BEE3DA29B6}" type="presParOf" srcId="{ACE7FE6A-BB14-4C7E-90B6-930F729276C8}" destId="{1EF49242-DC73-4923-8147-91A4890D1AE5}"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F75A47-4EAD-43DF-B79C-626B21FAD444}"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1F5F8757-C499-4DF1-B537-B1C13EF25099}">
      <dgm:prSet phldr="0"/>
      <dgm:spPr/>
      <dgm:t>
        <a:bodyPr/>
        <a:lstStyle/>
        <a:p>
          <a:pPr algn="l" rtl="0"/>
          <a:r>
            <a:rPr lang="en-US" dirty="0" err="1"/>
            <a:t>Bardzo</a:t>
          </a:r>
          <a:r>
            <a:rPr lang="en-US" dirty="0"/>
            <a:t> </a:t>
          </a:r>
          <a:r>
            <a:rPr lang="en-US" dirty="0" err="1"/>
            <a:t>często</a:t>
          </a:r>
          <a:r>
            <a:rPr lang="en-US" dirty="0"/>
            <a:t> </a:t>
          </a:r>
          <a:r>
            <a:rPr lang="en-US" dirty="0" err="1"/>
            <a:t>czynnikiem</a:t>
          </a:r>
          <a:r>
            <a:rPr lang="en-US" dirty="0"/>
            <a:t> </a:t>
          </a:r>
          <a:r>
            <a:rPr lang="en-US" dirty="0" err="1"/>
            <a:t>wyzwalającym</a:t>
          </a:r>
          <a:r>
            <a:rPr lang="en-US" dirty="0"/>
            <a:t> </a:t>
          </a:r>
          <a:r>
            <a:rPr lang="en-US" dirty="0" err="1"/>
            <a:t>objawy</a:t>
          </a:r>
          <a:r>
            <a:rPr lang="en-US" dirty="0"/>
            <a:t> </a:t>
          </a:r>
          <a:r>
            <a:rPr lang="en-US" dirty="0" err="1"/>
            <a:t>zaburzeń</a:t>
          </a:r>
          <a:r>
            <a:rPr lang="en-US" dirty="0"/>
            <a:t> </a:t>
          </a:r>
          <a:r>
            <a:rPr lang="en-US" dirty="0" err="1"/>
            <a:t>lękowych</a:t>
          </a:r>
          <a:r>
            <a:rPr lang="en-US" dirty="0"/>
            <a:t> </a:t>
          </a:r>
          <a:r>
            <a:rPr lang="en-US" dirty="0" err="1"/>
            <a:t>są</a:t>
          </a:r>
          <a:r>
            <a:rPr lang="en-US" dirty="0"/>
            <a:t> </a:t>
          </a:r>
          <a:r>
            <a:rPr lang="en-US" dirty="0" err="1"/>
            <a:t>zmiany</a:t>
          </a:r>
          <a:r>
            <a:rPr lang="en-US" dirty="0"/>
            <a:t> w </a:t>
          </a:r>
          <a:r>
            <a:rPr lang="en-US" dirty="0" err="1"/>
            <a:t>życiu</a:t>
          </a:r>
          <a:r>
            <a:rPr lang="en-US" dirty="0"/>
            <a:t> </a:t>
          </a:r>
          <a:r>
            <a:rPr lang="en-US" dirty="0" err="1"/>
            <a:t>dziecka</a:t>
          </a:r>
          <a:r>
            <a:rPr lang="en-US" dirty="0"/>
            <a:t>:</a:t>
          </a:r>
          <a:r>
            <a:rPr lang="en-US" dirty="0">
              <a:latin typeface="Elephant"/>
            </a:rPr>
            <a:t> </a:t>
          </a:r>
          <a:r>
            <a:rPr lang="en-US" dirty="0" err="1"/>
            <a:t>pójście</a:t>
          </a:r>
          <a:r>
            <a:rPr lang="en-US" dirty="0"/>
            <a:t> do </a:t>
          </a:r>
          <a:r>
            <a:rPr lang="en-US" dirty="0" err="1"/>
            <a:t>przedszkola</a:t>
          </a:r>
          <a:r>
            <a:rPr lang="en-US" dirty="0"/>
            <a:t>, </a:t>
          </a:r>
          <a:r>
            <a:rPr lang="en-US" dirty="0" err="1"/>
            <a:t>rozpoczęcie</a:t>
          </a:r>
          <a:r>
            <a:rPr lang="en-US" dirty="0"/>
            <a:t> </a:t>
          </a:r>
          <a:r>
            <a:rPr lang="en-US" dirty="0" err="1"/>
            <a:t>nauki</a:t>
          </a:r>
          <a:r>
            <a:rPr lang="en-US" dirty="0"/>
            <a:t> w </a:t>
          </a:r>
          <a:r>
            <a:rPr lang="en-US" dirty="0" err="1"/>
            <a:t>szkole</a:t>
          </a:r>
          <a:r>
            <a:rPr lang="en-US" dirty="0"/>
            <a:t>, </a:t>
          </a:r>
          <a:r>
            <a:rPr lang="en-US" dirty="0" err="1"/>
            <a:t>zmiana</a:t>
          </a:r>
          <a:r>
            <a:rPr lang="en-US" dirty="0"/>
            <a:t> </a:t>
          </a:r>
          <a:r>
            <a:rPr lang="en-US" dirty="0" err="1"/>
            <a:t>klasy</a:t>
          </a:r>
          <a:r>
            <a:rPr lang="en-US" dirty="0"/>
            <a:t> </a:t>
          </a:r>
          <a:r>
            <a:rPr lang="en-US" dirty="0" err="1"/>
            <a:t>lub</a:t>
          </a:r>
          <a:r>
            <a:rPr lang="en-US" dirty="0"/>
            <a:t> </a:t>
          </a:r>
          <a:r>
            <a:rPr lang="en-US" dirty="0" err="1"/>
            <a:t>szkoły</a:t>
          </a:r>
          <a:r>
            <a:rPr lang="en-US" dirty="0"/>
            <a:t>, </a:t>
          </a:r>
          <a:r>
            <a:rPr lang="en-US" dirty="0" err="1"/>
            <a:t>przeprowadzka</a:t>
          </a:r>
          <a:r>
            <a:rPr lang="en-US" dirty="0"/>
            <a:t> do </a:t>
          </a:r>
          <a:r>
            <a:rPr lang="en-US" dirty="0" err="1"/>
            <a:t>innej</a:t>
          </a:r>
          <a:r>
            <a:rPr lang="en-US" dirty="0"/>
            <a:t> </a:t>
          </a:r>
          <a:r>
            <a:rPr lang="en-US" dirty="0" err="1"/>
            <a:t>miejscowości</a:t>
          </a:r>
          <a:r>
            <a:rPr lang="en-US" dirty="0"/>
            <a:t>, </a:t>
          </a:r>
          <a:r>
            <a:rPr lang="en-US" dirty="0" err="1"/>
            <a:t>pobyt</a:t>
          </a:r>
          <a:r>
            <a:rPr lang="en-US" dirty="0"/>
            <a:t> w szpitalu.Dotyczy to </a:t>
          </a:r>
          <a:r>
            <a:rPr lang="en-US" dirty="0" err="1"/>
            <a:t>zwłaszcza</a:t>
          </a:r>
          <a:r>
            <a:rPr lang="en-US" dirty="0"/>
            <a:t> </a:t>
          </a:r>
          <a:r>
            <a:rPr lang="en-US" dirty="0" err="1"/>
            <a:t>lęku</a:t>
          </a:r>
          <a:r>
            <a:rPr lang="en-US" dirty="0"/>
            <a:t> </a:t>
          </a:r>
          <a:r>
            <a:rPr lang="en-US" dirty="0" err="1"/>
            <a:t>separacyjnego</a:t>
          </a:r>
          <a:r>
            <a:rPr lang="en-US" dirty="0"/>
            <a:t>, </a:t>
          </a:r>
          <a:r>
            <a:rPr lang="en-US" dirty="0" err="1"/>
            <a:t>lęku</a:t>
          </a:r>
          <a:r>
            <a:rPr lang="en-US" dirty="0"/>
            <a:t> </a:t>
          </a:r>
          <a:r>
            <a:rPr lang="en-US" dirty="0" err="1"/>
            <a:t>społecznego</a:t>
          </a:r>
          <a:r>
            <a:rPr lang="en-US" dirty="0"/>
            <a:t> </a:t>
          </a:r>
          <a:r>
            <a:rPr lang="en-US" dirty="0" err="1"/>
            <a:t>i</a:t>
          </a:r>
          <a:r>
            <a:rPr lang="en-US" dirty="0"/>
            <a:t> </a:t>
          </a:r>
          <a:r>
            <a:rPr lang="en-US" dirty="0" err="1"/>
            <a:t>mutyzmu</a:t>
          </a:r>
          <a:r>
            <a:rPr lang="en-US" dirty="0"/>
            <a:t> </a:t>
          </a:r>
          <a:r>
            <a:rPr lang="en-US" dirty="0" err="1"/>
            <a:t>wybiórczego</a:t>
          </a:r>
          <a:r>
            <a:rPr lang="en-US" dirty="0"/>
            <a:t>.</a:t>
          </a:r>
          <a:endParaRPr lang="pl-PL" dirty="0"/>
        </a:p>
      </dgm:t>
    </dgm:pt>
    <dgm:pt modelId="{E8DB2A3A-657A-4B97-81A5-402DCD6CEF0E}" type="parTrans" cxnId="{486E8EF2-3BA9-4202-B90C-13AC2E3CD0B0}">
      <dgm:prSet/>
      <dgm:spPr/>
    </dgm:pt>
    <dgm:pt modelId="{51AA9873-C722-4240-AC09-6F3AED952A0F}" type="sibTrans" cxnId="{486E8EF2-3BA9-4202-B90C-13AC2E3CD0B0}">
      <dgm:prSet/>
      <dgm:spPr/>
    </dgm:pt>
    <dgm:pt modelId="{5708BE68-865D-475D-B27D-F1E687D22EE9}">
      <dgm:prSet phldr="0"/>
      <dgm:spPr/>
      <dgm:t>
        <a:bodyPr/>
        <a:lstStyle/>
        <a:p>
          <a:pPr rtl="0"/>
          <a:r>
            <a:rPr lang="en-US" dirty="0"/>
            <a:t>Stany lękowe z towarzyszącymi objawami somatycznymi mogą pojawić się w wyniku </a:t>
          </a:r>
          <a:r>
            <a:rPr lang="en-US" b="1" dirty="0"/>
            <a:t>nadmiernego spożycia kawy </a:t>
          </a:r>
          <a:r>
            <a:rPr lang="en-US" dirty="0"/>
            <a:t>lub </a:t>
          </a:r>
          <a:r>
            <a:rPr lang="en-US" b="1" dirty="0"/>
            <a:t>napojów energetyzujących</a:t>
          </a:r>
          <a:r>
            <a:rPr lang="en-US" dirty="0"/>
            <a:t>. Występują również po </a:t>
          </a:r>
          <a:r>
            <a:rPr lang="en-US" b="1" dirty="0"/>
            <a:t>odstawieniu</a:t>
          </a:r>
          <a:r>
            <a:rPr lang="en-US" dirty="0"/>
            <a:t> substancji psychoaktywnych (</a:t>
          </a:r>
          <a:r>
            <a:rPr lang="en-US" b="1" dirty="0"/>
            <a:t>alkoholu, marihuany, amfetaminy</a:t>
          </a:r>
          <a:r>
            <a:rPr lang="en-US" dirty="0"/>
            <a:t>), dlatego  możesz zapytać  o ich stosowanie i ewentualnie zlecić testy na obecność tych substancji we krwi lub w moczu.</a:t>
          </a:r>
          <a:endParaRPr lang="en-US" dirty="0">
            <a:latin typeface="Elephant"/>
          </a:endParaRPr>
        </a:p>
      </dgm:t>
    </dgm:pt>
    <dgm:pt modelId="{E318A0CC-3B14-427A-9F89-A9F80324E32F}" type="parTrans" cxnId="{F37EBBA4-7B1F-4CE1-BB6C-760C0A7FE06A}">
      <dgm:prSet/>
      <dgm:spPr/>
    </dgm:pt>
    <dgm:pt modelId="{574392F5-E4C4-4E43-8403-59BFC2B087F0}" type="sibTrans" cxnId="{F37EBBA4-7B1F-4CE1-BB6C-760C0A7FE06A}">
      <dgm:prSet/>
      <dgm:spPr/>
    </dgm:pt>
    <dgm:pt modelId="{B8370F79-9460-4450-AF76-E2BBA5597898}" type="pres">
      <dgm:prSet presAssocID="{E9F75A47-4EAD-43DF-B79C-626B21FAD444}" presName="Name0" presStyleCnt="0">
        <dgm:presLayoutVars>
          <dgm:dir/>
          <dgm:animLvl val="lvl"/>
          <dgm:resizeHandles val="exact"/>
        </dgm:presLayoutVars>
      </dgm:prSet>
      <dgm:spPr/>
    </dgm:pt>
    <dgm:pt modelId="{E51D4420-2107-474C-9231-41E587737888}" type="pres">
      <dgm:prSet presAssocID="{1F5F8757-C499-4DF1-B537-B1C13EF25099}" presName="parTxOnly" presStyleLbl="node1" presStyleIdx="0" presStyleCnt="2">
        <dgm:presLayoutVars>
          <dgm:chMax val="0"/>
          <dgm:chPref val="0"/>
          <dgm:bulletEnabled val="1"/>
        </dgm:presLayoutVars>
      </dgm:prSet>
      <dgm:spPr/>
    </dgm:pt>
    <dgm:pt modelId="{E76A1384-7746-4046-8102-66763E27F199}" type="pres">
      <dgm:prSet presAssocID="{51AA9873-C722-4240-AC09-6F3AED952A0F}" presName="parTxOnlySpace" presStyleCnt="0"/>
      <dgm:spPr/>
    </dgm:pt>
    <dgm:pt modelId="{5C82097E-7ED1-4838-9DC0-BA7DF7DC6CB3}" type="pres">
      <dgm:prSet presAssocID="{5708BE68-865D-475D-B27D-F1E687D22EE9}" presName="parTxOnly" presStyleLbl="node1" presStyleIdx="1" presStyleCnt="2">
        <dgm:presLayoutVars>
          <dgm:chMax val="0"/>
          <dgm:chPref val="0"/>
          <dgm:bulletEnabled val="1"/>
        </dgm:presLayoutVars>
      </dgm:prSet>
      <dgm:spPr/>
    </dgm:pt>
  </dgm:ptLst>
  <dgm:cxnLst>
    <dgm:cxn modelId="{3D75380C-A270-4FF4-A4C2-A9C1707221AE}" type="presOf" srcId="{1F5F8757-C499-4DF1-B537-B1C13EF25099}" destId="{E51D4420-2107-474C-9231-41E587737888}" srcOrd="0" destOrd="0" presId="urn:microsoft.com/office/officeart/2005/8/layout/chevron1"/>
    <dgm:cxn modelId="{BB25824D-A82E-4D4E-BFFF-644F27A4602E}" type="presOf" srcId="{E9F75A47-4EAD-43DF-B79C-626B21FAD444}" destId="{B8370F79-9460-4450-AF76-E2BBA5597898}" srcOrd="0" destOrd="0" presId="urn:microsoft.com/office/officeart/2005/8/layout/chevron1"/>
    <dgm:cxn modelId="{C0843D54-EE00-461E-9884-287CD0230106}" type="presOf" srcId="{5708BE68-865D-475D-B27D-F1E687D22EE9}" destId="{5C82097E-7ED1-4838-9DC0-BA7DF7DC6CB3}" srcOrd="0" destOrd="0" presId="urn:microsoft.com/office/officeart/2005/8/layout/chevron1"/>
    <dgm:cxn modelId="{F37EBBA4-7B1F-4CE1-BB6C-760C0A7FE06A}" srcId="{E9F75A47-4EAD-43DF-B79C-626B21FAD444}" destId="{5708BE68-865D-475D-B27D-F1E687D22EE9}" srcOrd="1" destOrd="0" parTransId="{E318A0CC-3B14-427A-9F89-A9F80324E32F}" sibTransId="{574392F5-E4C4-4E43-8403-59BFC2B087F0}"/>
    <dgm:cxn modelId="{486E8EF2-3BA9-4202-B90C-13AC2E3CD0B0}" srcId="{E9F75A47-4EAD-43DF-B79C-626B21FAD444}" destId="{1F5F8757-C499-4DF1-B537-B1C13EF25099}" srcOrd="0" destOrd="0" parTransId="{E8DB2A3A-657A-4B97-81A5-402DCD6CEF0E}" sibTransId="{51AA9873-C722-4240-AC09-6F3AED952A0F}"/>
    <dgm:cxn modelId="{70515FC7-0A01-4BDB-8F91-F615A2BD567C}" type="presParOf" srcId="{B8370F79-9460-4450-AF76-E2BBA5597898}" destId="{E51D4420-2107-474C-9231-41E587737888}" srcOrd="0" destOrd="0" presId="urn:microsoft.com/office/officeart/2005/8/layout/chevron1"/>
    <dgm:cxn modelId="{5F19E340-FD5C-44F8-A8B4-39C14C8F4F95}" type="presParOf" srcId="{B8370F79-9460-4450-AF76-E2BBA5597898}" destId="{E76A1384-7746-4046-8102-66763E27F199}" srcOrd="1" destOrd="0" presId="urn:microsoft.com/office/officeart/2005/8/layout/chevron1"/>
    <dgm:cxn modelId="{2BA9AA25-F4CA-4FBF-B9BA-4360F8DF681D}" type="presParOf" srcId="{B8370F79-9460-4450-AF76-E2BBA5597898}" destId="{5C82097E-7ED1-4838-9DC0-BA7DF7DC6CB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F75A47-4EAD-43DF-B79C-626B21FAD4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9D02120-FB45-4E7B-8CA2-5A80DC1554CE}">
      <dgm:prSet phldr="0"/>
      <dgm:spPr/>
      <dgm:t>
        <a:bodyPr/>
        <a:lstStyle/>
        <a:p>
          <a:pPr algn="l" rtl="0"/>
          <a:r>
            <a:rPr lang="en-US" noProof="1"/>
            <a:t>•Zaburzenia lękowe często występują razem z depresją.</a:t>
          </a:r>
          <a:r>
            <a:rPr lang="en-US" noProof="1">
              <a:latin typeface="Elephant"/>
            </a:rPr>
            <a:t> </a:t>
          </a:r>
          <a:endParaRPr lang="en-US" b="0" i="0" u="none" strike="noStrike" cap="none" baseline="0" noProof="1">
            <a:solidFill>
              <a:srgbClr val="010000"/>
            </a:solidFill>
            <a:latin typeface="Elephant"/>
          </a:endParaRPr>
        </a:p>
      </dgm:t>
    </dgm:pt>
    <dgm:pt modelId="{91E6BBF8-7517-41E1-982F-403DF5098162}" type="parTrans" cxnId="{C8B43C54-017B-4DE9-8EA3-B36A4BC42C95}">
      <dgm:prSet/>
      <dgm:spPr/>
    </dgm:pt>
    <dgm:pt modelId="{99BF2162-2483-440A-A7EC-FFBA2542DB5B}" type="sibTrans" cxnId="{C8B43C54-017B-4DE9-8EA3-B36A4BC42C95}">
      <dgm:prSet/>
      <dgm:spPr/>
    </dgm:pt>
    <dgm:pt modelId="{85F8348C-ABD8-49FE-BD24-42965B1630ED}">
      <dgm:prSet phldr="0"/>
      <dgm:spPr/>
      <dgm:t>
        <a:bodyPr/>
        <a:lstStyle/>
        <a:p>
          <a:pPr algn="l"/>
          <a:r>
            <a:rPr lang="en-US" noProof="1"/>
            <a:t>•Zaburzenia lękowe są powikłaniem zaburzeń psychicznych, które utrudniają dziecku funkcjonowanie w szkole i negatywnie wpływają na jego osiągnięcia w nauce. Należą do nich: ADHD, zaburzenia rozwoju umiejętności szkolnych, zaburzenia opozycyjno-buntownicze.</a:t>
          </a:r>
        </a:p>
      </dgm:t>
    </dgm:pt>
    <dgm:pt modelId="{BBF51EB1-3A5A-418C-A492-14604D0AB31B}" type="parTrans" cxnId="{C5575CE0-505C-4ACE-934C-A469AF2E4749}">
      <dgm:prSet/>
      <dgm:spPr/>
    </dgm:pt>
    <dgm:pt modelId="{663C1F5D-3479-4AA2-8D92-0D6E7FD9A3C5}" type="sibTrans" cxnId="{C5575CE0-505C-4ACE-934C-A469AF2E4749}">
      <dgm:prSet/>
      <dgm:spPr/>
    </dgm:pt>
    <dgm:pt modelId="{B820E1D7-07EE-42C6-9065-5AC614B8095B}">
      <dgm:prSet phldr="0"/>
      <dgm:spPr/>
      <dgm:t>
        <a:bodyPr/>
        <a:lstStyle/>
        <a:p>
          <a:pPr algn="l"/>
          <a:r>
            <a:rPr lang="en-US" noProof="1"/>
            <a:t>•Młodzież cierpiąca na zaburzenia lękowe może szukać różnych, czasem szkodliwych sposobów na poradzenie sobie z ich objawami – np. : sięgać po alkohol i narkotyki. Zaburzenia lękowe (zwłaszcza fobia społeczna) zwiększają ryzyko uzależnień (zwłaszcza od alkoholu).</a:t>
          </a:r>
        </a:p>
      </dgm:t>
    </dgm:pt>
    <dgm:pt modelId="{F25D3096-AFE2-49D8-8CFF-3F124D9DA592}" type="parTrans" cxnId="{A9BB3734-C641-45B5-8392-28016AC79750}">
      <dgm:prSet/>
      <dgm:spPr/>
    </dgm:pt>
    <dgm:pt modelId="{60D7120A-5165-4A58-8002-C093A2648106}" type="sibTrans" cxnId="{A9BB3734-C641-45B5-8392-28016AC79750}">
      <dgm:prSet/>
      <dgm:spPr/>
    </dgm:pt>
    <dgm:pt modelId="{E09A9C60-E199-4D48-974D-D6D9FB9FEEB7}" type="pres">
      <dgm:prSet presAssocID="{E9F75A47-4EAD-43DF-B79C-626B21FAD444}" presName="linear" presStyleCnt="0">
        <dgm:presLayoutVars>
          <dgm:animLvl val="lvl"/>
          <dgm:resizeHandles val="exact"/>
        </dgm:presLayoutVars>
      </dgm:prSet>
      <dgm:spPr/>
    </dgm:pt>
    <dgm:pt modelId="{33BEB805-34EF-4165-8A08-A1BEB10CC757}" type="pres">
      <dgm:prSet presAssocID="{19D02120-FB45-4E7B-8CA2-5A80DC1554CE}" presName="parentText" presStyleLbl="node1" presStyleIdx="0" presStyleCnt="3">
        <dgm:presLayoutVars>
          <dgm:chMax val="0"/>
          <dgm:bulletEnabled val="1"/>
        </dgm:presLayoutVars>
      </dgm:prSet>
      <dgm:spPr/>
    </dgm:pt>
    <dgm:pt modelId="{48CC5977-AEB6-4CD2-AEFA-2BC4A64C5187}" type="pres">
      <dgm:prSet presAssocID="{99BF2162-2483-440A-A7EC-FFBA2542DB5B}" presName="spacer" presStyleCnt="0"/>
      <dgm:spPr/>
    </dgm:pt>
    <dgm:pt modelId="{DE73ACF3-D2D0-4671-835B-1EF3B24BCB65}" type="pres">
      <dgm:prSet presAssocID="{85F8348C-ABD8-49FE-BD24-42965B1630ED}" presName="parentText" presStyleLbl="node1" presStyleIdx="1" presStyleCnt="3">
        <dgm:presLayoutVars>
          <dgm:chMax val="0"/>
          <dgm:bulletEnabled val="1"/>
        </dgm:presLayoutVars>
      </dgm:prSet>
      <dgm:spPr/>
    </dgm:pt>
    <dgm:pt modelId="{7AFB54E1-FBBD-40A9-AF41-4B28DF55C7E4}" type="pres">
      <dgm:prSet presAssocID="{663C1F5D-3479-4AA2-8D92-0D6E7FD9A3C5}" presName="spacer" presStyleCnt="0"/>
      <dgm:spPr/>
    </dgm:pt>
    <dgm:pt modelId="{9888AAA6-8D87-424D-B9F5-9BCBE7588128}" type="pres">
      <dgm:prSet presAssocID="{B820E1D7-07EE-42C6-9065-5AC614B8095B}" presName="parentText" presStyleLbl="node1" presStyleIdx="2" presStyleCnt="3">
        <dgm:presLayoutVars>
          <dgm:chMax val="0"/>
          <dgm:bulletEnabled val="1"/>
        </dgm:presLayoutVars>
      </dgm:prSet>
      <dgm:spPr/>
    </dgm:pt>
  </dgm:ptLst>
  <dgm:cxnLst>
    <dgm:cxn modelId="{FD14A808-BF52-43D7-B90B-9943BB774FB4}" type="presOf" srcId="{85F8348C-ABD8-49FE-BD24-42965B1630ED}" destId="{DE73ACF3-D2D0-4671-835B-1EF3B24BCB65}" srcOrd="0" destOrd="0" presId="urn:microsoft.com/office/officeart/2005/8/layout/vList2"/>
    <dgm:cxn modelId="{A9BB3734-C641-45B5-8392-28016AC79750}" srcId="{E9F75A47-4EAD-43DF-B79C-626B21FAD444}" destId="{B820E1D7-07EE-42C6-9065-5AC614B8095B}" srcOrd="2" destOrd="0" parTransId="{F25D3096-AFE2-49D8-8CFF-3F124D9DA592}" sibTransId="{60D7120A-5165-4A58-8002-C093A2648106}"/>
    <dgm:cxn modelId="{C8B43C54-017B-4DE9-8EA3-B36A4BC42C95}" srcId="{E9F75A47-4EAD-43DF-B79C-626B21FAD444}" destId="{19D02120-FB45-4E7B-8CA2-5A80DC1554CE}" srcOrd="0" destOrd="0" parTransId="{91E6BBF8-7517-41E1-982F-403DF5098162}" sibTransId="{99BF2162-2483-440A-A7EC-FFBA2542DB5B}"/>
    <dgm:cxn modelId="{88A517B7-46AF-47F3-8201-E891FB5B8280}" type="presOf" srcId="{B820E1D7-07EE-42C6-9065-5AC614B8095B}" destId="{9888AAA6-8D87-424D-B9F5-9BCBE7588128}" srcOrd="0" destOrd="0" presId="urn:microsoft.com/office/officeart/2005/8/layout/vList2"/>
    <dgm:cxn modelId="{CD65D0C2-4C88-4F81-B37D-2F11F5AF9E53}" type="presOf" srcId="{E9F75A47-4EAD-43DF-B79C-626B21FAD444}" destId="{E09A9C60-E199-4D48-974D-D6D9FB9FEEB7}" srcOrd="0" destOrd="0" presId="urn:microsoft.com/office/officeart/2005/8/layout/vList2"/>
    <dgm:cxn modelId="{5968FDD6-4FBF-42B0-8870-15016FB37C35}" type="presOf" srcId="{19D02120-FB45-4E7B-8CA2-5A80DC1554CE}" destId="{33BEB805-34EF-4165-8A08-A1BEB10CC757}" srcOrd="0" destOrd="0" presId="urn:microsoft.com/office/officeart/2005/8/layout/vList2"/>
    <dgm:cxn modelId="{C5575CE0-505C-4ACE-934C-A469AF2E4749}" srcId="{E9F75A47-4EAD-43DF-B79C-626B21FAD444}" destId="{85F8348C-ABD8-49FE-BD24-42965B1630ED}" srcOrd="1" destOrd="0" parTransId="{BBF51EB1-3A5A-418C-A492-14604D0AB31B}" sibTransId="{663C1F5D-3479-4AA2-8D92-0D6E7FD9A3C5}"/>
    <dgm:cxn modelId="{03522270-5239-471D-BBC0-CB96413393CF}" type="presParOf" srcId="{E09A9C60-E199-4D48-974D-D6D9FB9FEEB7}" destId="{33BEB805-34EF-4165-8A08-A1BEB10CC757}" srcOrd="0" destOrd="0" presId="urn:microsoft.com/office/officeart/2005/8/layout/vList2"/>
    <dgm:cxn modelId="{24A76F80-0712-4945-8C58-F976AECBA55E}" type="presParOf" srcId="{E09A9C60-E199-4D48-974D-D6D9FB9FEEB7}" destId="{48CC5977-AEB6-4CD2-AEFA-2BC4A64C5187}" srcOrd="1" destOrd="0" presId="urn:microsoft.com/office/officeart/2005/8/layout/vList2"/>
    <dgm:cxn modelId="{C02D3678-37A0-4187-A132-7E4404FFADF1}" type="presParOf" srcId="{E09A9C60-E199-4D48-974D-D6D9FB9FEEB7}" destId="{DE73ACF3-D2D0-4671-835B-1EF3B24BCB65}" srcOrd="2" destOrd="0" presId="urn:microsoft.com/office/officeart/2005/8/layout/vList2"/>
    <dgm:cxn modelId="{F56F4E45-04A5-4BEC-B1FE-73AC77083154}" type="presParOf" srcId="{E09A9C60-E199-4D48-974D-D6D9FB9FEEB7}" destId="{7AFB54E1-FBBD-40A9-AF41-4B28DF55C7E4}" srcOrd="3" destOrd="0" presId="urn:microsoft.com/office/officeart/2005/8/layout/vList2"/>
    <dgm:cxn modelId="{DB5CB082-A605-40CD-8F38-0F02B9C29CC4}" type="presParOf" srcId="{E09A9C60-E199-4D48-974D-D6D9FB9FEEB7}" destId="{9888AAA6-8D87-424D-B9F5-9BCBE75881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71E2A3-78E4-4477-92B4-BB684C60C31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B2FE393-ED12-46CF-887A-792324D39FD3}">
      <dgm:prSet/>
      <dgm:spPr/>
      <dgm:t>
        <a:bodyPr/>
        <a:lstStyle/>
        <a:p>
          <a:pPr rtl="0"/>
          <a:r>
            <a:rPr lang="pl-PL" dirty="0"/>
            <a:t>Wsparcia i aprobaty.</a:t>
          </a:r>
          <a:r>
            <a:rPr lang="pl-PL" dirty="0">
              <a:latin typeface="Elephant"/>
            </a:rPr>
            <a:t> </a:t>
          </a:r>
          <a:r>
            <a:rPr lang="pl-PL" dirty="0"/>
            <a:t> </a:t>
          </a:r>
          <a:r>
            <a:rPr lang="pl-PL" dirty="0">
              <a:latin typeface="Elephant"/>
            </a:rPr>
            <a:t>        </a:t>
          </a:r>
          <a:br>
            <a:rPr lang="pl-PL" dirty="0">
              <a:latin typeface="Elephant"/>
            </a:rPr>
          </a:br>
          <a:r>
            <a:rPr lang="pl-PL" dirty="0"/>
            <a:t>U podstaw </a:t>
          </a:r>
          <a:r>
            <a:rPr lang="pl-PL" dirty="0" err="1"/>
            <a:t>lę</a:t>
          </a:r>
          <a:r>
            <a:rPr lang="en-US" dirty="0" err="1"/>
            <a:t>ku</a:t>
          </a:r>
          <a:r>
            <a:rPr lang="en-US" dirty="0"/>
            <a:t> </a:t>
          </a:r>
          <a:r>
            <a:rPr lang="en-US" dirty="0" err="1"/>
            <a:t>przed</a:t>
          </a:r>
          <a:r>
            <a:rPr lang="en-US" dirty="0"/>
            <a:t> </a:t>
          </a:r>
          <a:r>
            <a:rPr lang="en-US" dirty="0" err="1"/>
            <a:t>szko</a:t>
          </a:r>
          <a:r>
            <a:rPr lang="pl-PL" dirty="0" err="1"/>
            <a:t>łą</a:t>
          </a:r>
          <a:r>
            <a:rPr lang="en-US" dirty="0"/>
            <a:t> </a:t>
          </a:r>
          <a:r>
            <a:rPr lang="en-US" dirty="0" err="1"/>
            <a:t>cz</a:t>
          </a:r>
          <a:r>
            <a:rPr lang="pl-PL" dirty="0"/>
            <a:t>ę</a:t>
          </a:r>
          <a:r>
            <a:rPr lang="en-US" dirty="0" err="1"/>
            <a:t>sto</a:t>
          </a:r>
          <a:r>
            <a:rPr lang="en-US" dirty="0"/>
            <a:t> le</a:t>
          </a:r>
          <a:r>
            <a:rPr lang="pl-PL" dirty="0"/>
            <a:t>ż</a:t>
          </a:r>
          <a:r>
            <a:rPr lang="en-US" dirty="0"/>
            <a:t>y </a:t>
          </a:r>
          <a:r>
            <a:rPr lang="en-US" b="1" dirty="0"/>
            <a:t>l</a:t>
          </a:r>
          <a:r>
            <a:rPr lang="pl-PL" b="1" dirty="0" err="1"/>
            <a:t>ęk</a:t>
          </a:r>
          <a:r>
            <a:rPr lang="pl-PL" b="1" dirty="0"/>
            <a:t> przed odrzuceniem</a:t>
          </a:r>
          <a:r>
            <a:rPr lang="pl-PL" dirty="0"/>
            <a:t>. Dziecko nieradzi sobie z tymi uczuciami, wstydzi się</a:t>
          </a:r>
          <a:r>
            <a:rPr lang="en-US" dirty="0"/>
            <a:t> ich, a </a:t>
          </a:r>
          <a:r>
            <a:rPr lang="en-US" dirty="0" err="1"/>
            <a:t>cz</a:t>
          </a:r>
          <a:r>
            <a:rPr lang="pl-PL" dirty="0"/>
            <a:t>ę</a:t>
          </a:r>
          <a:r>
            <a:rPr lang="en-US" dirty="0" err="1"/>
            <a:t>sto</a:t>
          </a:r>
          <a:r>
            <a:rPr lang="en-US" dirty="0"/>
            <a:t> </a:t>
          </a:r>
          <a:r>
            <a:rPr lang="en-US" dirty="0" err="1"/>
            <a:t>te</a:t>
          </a:r>
          <a:r>
            <a:rPr lang="pl-PL" dirty="0"/>
            <a:t>ż</a:t>
          </a:r>
          <a:r>
            <a:rPr lang="en-US" dirty="0"/>
            <a:t> </a:t>
          </a:r>
          <a:r>
            <a:rPr lang="en-US" dirty="0" err="1"/>
            <a:t>nie</a:t>
          </a:r>
          <a:r>
            <a:rPr lang="en-US" dirty="0"/>
            <a:t> </a:t>
          </a:r>
          <a:r>
            <a:rPr lang="en-US" dirty="0" err="1"/>
            <a:t>potrafi</a:t>
          </a:r>
          <a:r>
            <a:rPr lang="en-US" dirty="0"/>
            <a:t> ich </a:t>
          </a:r>
          <a:r>
            <a:rPr lang="en-US" dirty="0" err="1"/>
            <a:t>nazwa</a:t>
          </a:r>
          <a:r>
            <a:rPr lang="pl-PL" dirty="0"/>
            <a:t>ć</a:t>
          </a:r>
          <a:r>
            <a:rPr lang="en-US" dirty="0"/>
            <a:t>.</a:t>
          </a:r>
          <a:r>
            <a:rPr lang="en-US" dirty="0">
              <a:latin typeface="Elephant"/>
            </a:rPr>
            <a:t> </a:t>
          </a:r>
          <a:endParaRPr lang="pl-PL" dirty="0"/>
        </a:p>
      </dgm:t>
    </dgm:pt>
    <dgm:pt modelId="{7E94A759-1923-486C-A70C-7F809CEC61AB}" type="parTrans" cxnId="{6E6A8144-57A9-47D2-B7EA-056E5189382A}">
      <dgm:prSet/>
      <dgm:spPr/>
      <dgm:t>
        <a:bodyPr/>
        <a:lstStyle/>
        <a:p>
          <a:endParaRPr lang="en-US"/>
        </a:p>
      </dgm:t>
    </dgm:pt>
    <dgm:pt modelId="{87ED5F37-F5AD-4261-9162-42D29DF8FD3B}" type="sibTrans" cxnId="{6E6A8144-57A9-47D2-B7EA-056E5189382A}">
      <dgm:prSet/>
      <dgm:spPr/>
      <dgm:t>
        <a:bodyPr/>
        <a:lstStyle/>
        <a:p>
          <a:endParaRPr lang="en-US"/>
        </a:p>
      </dgm:t>
    </dgm:pt>
    <dgm:pt modelId="{0C112923-FF6C-4EB9-8B14-B67D19019E20}">
      <dgm:prSet/>
      <dgm:spPr/>
      <dgm:t>
        <a:bodyPr/>
        <a:lstStyle/>
        <a:p>
          <a:r>
            <a:rPr lang="en-US" dirty="0"/>
            <a:t>W </a:t>
          </a:r>
          <a:r>
            <a:rPr lang="en-US" dirty="0" err="1"/>
            <a:t>pracy</a:t>
          </a:r>
          <a:r>
            <a:rPr lang="en-US" dirty="0"/>
            <a:t> z </a:t>
          </a:r>
          <a:r>
            <a:rPr lang="en-US" dirty="0" err="1"/>
            <a:t>doros</a:t>
          </a:r>
          <a:r>
            <a:rPr lang="pl-PL" dirty="0" err="1"/>
            <a:t>łym</a:t>
          </a:r>
          <a:r>
            <a:rPr lang="pl-PL" dirty="0"/>
            <a:t> </a:t>
          </a:r>
          <a:r>
            <a:rPr lang="pl-PL" b="1" dirty="0"/>
            <a:t>potrzebuje </a:t>
          </a:r>
          <a:r>
            <a:rPr lang="pl-PL" dirty="0"/>
            <a:t>przede wszystkim </a:t>
          </a:r>
          <a:r>
            <a:rPr lang="pl-PL" b="1" dirty="0"/>
            <a:t>wsparcia i akceptacji, dla siebie i swoich trudnych uczuć.</a:t>
          </a:r>
          <a:endParaRPr lang="en-US" dirty="0"/>
        </a:p>
      </dgm:t>
    </dgm:pt>
    <dgm:pt modelId="{55875EC6-F038-4385-A431-49E1359CBAF2}" type="parTrans" cxnId="{31F49D0E-5F0C-4919-A99B-15AC08F5E767}">
      <dgm:prSet/>
      <dgm:spPr/>
      <dgm:t>
        <a:bodyPr/>
        <a:lstStyle/>
        <a:p>
          <a:endParaRPr lang="en-US"/>
        </a:p>
      </dgm:t>
    </dgm:pt>
    <dgm:pt modelId="{9B3BA46A-803B-491D-8FC4-77309117BACE}" type="sibTrans" cxnId="{31F49D0E-5F0C-4919-A99B-15AC08F5E767}">
      <dgm:prSet/>
      <dgm:spPr/>
      <dgm:t>
        <a:bodyPr/>
        <a:lstStyle/>
        <a:p>
          <a:endParaRPr lang="en-US"/>
        </a:p>
      </dgm:t>
    </dgm:pt>
    <dgm:pt modelId="{227D897A-E5E0-491A-96EC-90B2AFF9EA77}" type="pres">
      <dgm:prSet presAssocID="{8071E2A3-78E4-4477-92B4-BB684C60C312}" presName="hierChild1" presStyleCnt="0">
        <dgm:presLayoutVars>
          <dgm:chPref val="1"/>
          <dgm:dir/>
          <dgm:animOne val="branch"/>
          <dgm:animLvl val="lvl"/>
          <dgm:resizeHandles/>
        </dgm:presLayoutVars>
      </dgm:prSet>
      <dgm:spPr/>
    </dgm:pt>
    <dgm:pt modelId="{6913A002-6EA9-4F4F-977C-76C7D7BCCCFF}" type="pres">
      <dgm:prSet presAssocID="{6B2FE393-ED12-46CF-887A-792324D39FD3}" presName="hierRoot1" presStyleCnt="0"/>
      <dgm:spPr/>
    </dgm:pt>
    <dgm:pt modelId="{1AF21DE4-D940-4E41-8E9C-EF318F5F6EF8}" type="pres">
      <dgm:prSet presAssocID="{6B2FE393-ED12-46CF-887A-792324D39FD3}" presName="composite" presStyleCnt="0"/>
      <dgm:spPr/>
    </dgm:pt>
    <dgm:pt modelId="{B2F6568D-F307-4292-A7A7-3610E5FD4D21}" type="pres">
      <dgm:prSet presAssocID="{6B2FE393-ED12-46CF-887A-792324D39FD3}" presName="background" presStyleLbl="node0" presStyleIdx="0" presStyleCnt="2"/>
      <dgm:spPr/>
    </dgm:pt>
    <dgm:pt modelId="{19D2DEFB-C9AF-4E7D-B331-DC45AEFD3CE2}" type="pres">
      <dgm:prSet presAssocID="{6B2FE393-ED12-46CF-887A-792324D39FD3}" presName="text" presStyleLbl="fgAcc0" presStyleIdx="0" presStyleCnt="2">
        <dgm:presLayoutVars>
          <dgm:chPref val="3"/>
        </dgm:presLayoutVars>
      </dgm:prSet>
      <dgm:spPr/>
    </dgm:pt>
    <dgm:pt modelId="{E8CDB3E0-DDFD-4A23-8B37-76EB08C07B7F}" type="pres">
      <dgm:prSet presAssocID="{6B2FE393-ED12-46CF-887A-792324D39FD3}" presName="hierChild2" presStyleCnt="0"/>
      <dgm:spPr/>
    </dgm:pt>
    <dgm:pt modelId="{29EA58EB-B7EF-434B-8839-FD68399EE6BB}" type="pres">
      <dgm:prSet presAssocID="{0C112923-FF6C-4EB9-8B14-B67D19019E20}" presName="hierRoot1" presStyleCnt="0"/>
      <dgm:spPr/>
    </dgm:pt>
    <dgm:pt modelId="{CC05249C-3D51-4C01-B367-7E498BBE0FAC}" type="pres">
      <dgm:prSet presAssocID="{0C112923-FF6C-4EB9-8B14-B67D19019E20}" presName="composite" presStyleCnt="0"/>
      <dgm:spPr/>
    </dgm:pt>
    <dgm:pt modelId="{BFA4D31E-B48B-45EE-BE8D-DA4B6D6CCE04}" type="pres">
      <dgm:prSet presAssocID="{0C112923-FF6C-4EB9-8B14-B67D19019E20}" presName="background" presStyleLbl="node0" presStyleIdx="1" presStyleCnt="2"/>
      <dgm:spPr/>
    </dgm:pt>
    <dgm:pt modelId="{EE39C0B8-8333-423D-A6ED-DE136EF4D726}" type="pres">
      <dgm:prSet presAssocID="{0C112923-FF6C-4EB9-8B14-B67D19019E20}" presName="text" presStyleLbl="fgAcc0" presStyleIdx="1" presStyleCnt="2">
        <dgm:presLayoutVars>
          <dgm:chPref val="3"/>
        </dgm:presLayoutVars>
      </dgm:prSet>
      <dgm:spPr/>
    </dgm:pt>
    <dgm:pt modelId="{685AD8DE-979E-432D-8025-1E9EE7795607}" type="pres">
      <dgm:prSet presAssocID="{0C112923-FF6C-4EB9-8B14-B67D19019E20}" presName="hierChild2" presStyleCnt="0"/>
      <dgm:spPr/>
    </dgm:pt>
  </dgm:ptLst>
  <dgm:cxnLst>
    <dgm:cxn modelId="{31F49D0E-5F0C-4919-A99B-15AC08F5E767}" srcId="{8071E2A3-78E4-4477-92B4-BB684C60C312}" destId="{0C112923-FF6C-4EB9-8B14-B67D19019E20}" srcOrd="1" destOrd="0" parTransId="{55875EC6-F038-4385-A431-49E1359CBAF2}" sibTransId="{9B3BA46A-803B-491D-8FC4-77309117BACE}"/>
    <dgm:cxn modelId="{21359C2C-A8BC-4441-92F1-03FF30AA4817}" type="presOf" srcId="{8071E2A3-78E4-4477-92B4-BB684C60C312}" destId="{227D897A-E5E0-491A-96EC-90B2AFF9EA77}" srcOrd="0" destOrd="0" presId="urn:microsoft.com/office/officeart/2005/8/layout/hierarchy1"/>
    <dgm:cxn modelId="{81CF435C-40C7-4243-85CA-BF8A1083E7E0}" type="presOf" srcId="{0C112923-FF6C-4EB9-8B14-B67D19019E20}" destId="{EE39C0B8-8333-423D-A6ED-DE136EF4D726}" srcOrd="0" destOrd="0" presId="urn:microsoft.com/office/officeart/2005/8/layout/hierarchy1"/>
    <dgm:cxn modelId="{6E6A8144-57A9-47D2-B7EA-056E5189382A}" srcId="{8071E2A3-78E4-4477-92B4-BB684C60C312}" destId="{6B2FE393-ED12-46CF-887A-792324D39FD3}" srcOrd="0" destOrd="0" parTransId="{7E94A759-1923-486C-A70C-7F809CEC61AB}" sibTransId="{87ED5F37-F5AD-4261-9162-42D29DF8FD3B}"/>
    <dgm:cxn modelId="{981134A4-E698-4241-A6CC-BA48F44CBC39}" type="presOf" srcId="{6B2FE393-ED12-46CF-887A-792324D39FD3}" destId="{19D2DEFB-C9AF-4E7D-B331-DC45AEFD3CE2}" srcOrd="0" destOrd="0" presId="urn:microsoft.com/office/officeart/2005/8/layout/hierarchy1"/>
    <dgm:cxn modelId="{5AEF714E-E3B9-4A07-AE7D-BA2961405BA5}" type="presParOf" srcId="{227D897A-E5E0-491A-96EC-90B2AFF9EA77}" destId="{6913A002-6EA9-4F4F-977C-76C7D7BCCCFF}" srcOrd="0" destOrd="0" presId="urn:microsoft.com/office/officeart/2005/8/layout/hierarchy1"/>
    <dgm:cxn modelId="{8803E1E0-9CD5-47AB-B4AC-4F9C904ED12C}" type="presParOf" srcId="{6913A002-6EA9-4F4F-977C-76C7D7BCCCFF}" destId="{1AF21DE4-D940-4E41-8E9C-EF318F5F6EF8}" srcOrd="0" destOrd="0" presId="urn:microsoft.com/office/officeart/2005/8/layout/hierarchy1"/>
    <dgm:cxn modelId="{5A4B0996-B4ED-428B-8E71-0AAC396A182A}" type="presParOf" srcId="{1AF21DE4-D940-4E41-8E9C-EF318F5F6EF8}" destId="{B2F6568D-F307-4292-A7A7-3610E5FD4D21}" srcOrd="0" destOrd="0" presId="urn:microsoft.com/office/officeart/2005/8/layout/hierarchy1"/>
    <dgm:cxn modelId="{36ADABF8-16B6-4480-8EA2-A169F84AC8F0}" type="presParOf" srcId="{1AF21DE4-D940-4E41-8E9C-EF318F5F6EF8}" destId="{19D2DEFB-C9AF-4E7D-B331-DC45AEFD3CE2}" srcOrd="1" destOrd="0" presId="urn:microsoft.com/office/officeart/2005/8/layout/hierarchy1"/>
    <dgm:cxn modelId="{440021E2-6279-4F6D-B3FA-4462E13D49BA}" type="presParOf" srcId="{6913A002-6EA9-4F4F-977C-76C7D7BCCCFF}" destId="{E8CDB3E0-DDFD-4A23-8B37-76EB08C07B7F}" srcOrd="1" destOrd="0" presId="urn:microsoft.com/office/officeart/2005/8/layout/hierarchy1"/>
    <dgm:cxn modelId="{1EE6E35D-326E-40D5-9F6A-F131AF74B31C}" type="presParOf" srcId="{227D897A-E5E0-491A-96EC-90B2AFF9EA77}" destId="{29EA58EB-B7EF-434B-8839-FD68399EE6BB}" srcOrd="1" destOrd="0" presId="urn:microsoft.com/office/officeart/2005/8/layout/hierarchy1"/>
    <dgm:cxn modelId="{3CD5AA96-12B6-405B-AACC-27E3B8A0615E}" type="presParOf" srcId="{29EA58EB-B7EF-434B-8839-FD68399EE6BB}" destId="{CC05249C-3D51-4C01-B367-7E498BBE0FAC}" srcOrd="0" destOrd="0" presId="urn:microsoft.com/office/officeart/2005/8/layout/hierarchy1"/>
    <dgm:cxn modelId="{3FE9860E-AEC3-4EA1-9FEA-D58AE2D03B56}" type="presParOf" srcId="{CC05249C-3D51-4C01-B367-7E498BBE0FAC}" destId="{BFA4D31E-B48B-45EE-BE8D-DA4B6D6CCE04}" srcOrd="0" destOrd="0" presId="urn:microsoft.com/office/officeart/2005/8/layout/hierarchy1"/>
    <dgm:cxn modelId="{CD0921FE-F071-4FB0-96BE-5DA5F7928EFB}" type="presParOf" srcId="{CC05249C-3D51-4C01-B367-7E498BBE0FAC}" destId="{EE39C0B8-8333-423D-A6ED-DE136EF4D726}" srcOrd="1" destOrd="0" presId="urn:microsoft.com/office/officeart/2005/8/layout/hierarchy1"/>
    <dgm:cxn modelId="{432EC122-0889-4F7E-82FE-B8034A9C4BB0}" type="presParOf" srcId="{29EA58EB-B7EF-434B-8839-FD68399EE6BB}" destId="{685AD8DE-979E-432D-8025-1E9EE779560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DD5A6-7A6F-4170-B163-ADF7F6C07ABF}">
      <dsp:nvSpPr>
        <dsp:cNvPr id="0" name=""/>
        <dsp:cNvSpPr/>
      </dsp:nvSpPr>
      <dsp:spPr>
        <a:xfrm>
          <a:off x="3141994" y="826551"/>
          <a:ext cx="635456" cy="91440"/>
        </a:xfrm>
        <a:custGeom>
          <a:avLst/>
          <a:gdLst/>
          <a:ahLst/>
          <a:cxnLst/>
          <a:rect l="0" t="0" r="0" b="0"/>
          <a:pathLst>
            <a:path>
              <a:moveTo>
                <a:pt x="0" y="45720"/>
              </a:moveTo>
              <a:lnTo>
                <a:pt x="6354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3071" y="868941"/>
        <a:ext cx="33302" cy="6660"/>
      </dsp:txXfrm>
    </dsp:sp>
    <dsp:sp modelId="{779757B3-6FE1-44BE-A568-A1016FC743FC}">
      <dsp:nvSpPr>
        <dsp:cNvPr id="0" name=""/>
        <dsp:cNvSpPr/>
      </dsp:nvSpPr>
      <dsp:spPr>
        <a:xfrm>
          <a:off x="247897" y="3502"/>
          <a:ext cx="2895897" cy="17375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01" tIns="148950" rIns="141901" bIns="148950" numCol="1" spcCol="1270" anchor="ctr" anchorCtr="0">
          <a:noAutofit/>
        </a:bodyPr>
        <a:lstStyle/>
        <a:p>
          <a:pPr marL="0" lvl="0" indent="0" algn="ctr" defTabSz="533400">
            <a:lnSpc>
              <a:spcPct val="90000"/>
            </a:lnSpc>
            <a:spcBef>
              <a:spcPct val="0"/>
            </a:spcBef>
            <a:spcAft>
              <a:spcPct val="35000"/>
            </a:spcAft>
            <a:buNone/>
          </a:pPr>
          <a:r>
            <a:rPr lang="en-US" sz="1200" kern="1200"/>
            <a:t>Objawy:</a:t>
          </a:r>
        </a:p>
      </dsp:txBody>
      <dsp:txXfrm>
        <a:off x="247897" y="3502"/>
        <a:ext cx="2895897" cy="1737538"/>
      </dsp:txXfrm>
    </dsp:sp>
    <dsp:sp modelId="{E4FB55F7-A080-463D-B25B-6CB7A2020A56}">
      <dsp:nvSpPr>
        <dsp:cNvPr id="0" name=""/>
        <dsp:cNvSpPr/>
      </dsp:nvSpPr>
      <dsp:spPr>
        <a:xfrm>
          <a:off x="6703948" y="826551"/>
          <a:ext cx="635456" cy="91440"/>
        </a:xfrm>
        <a:custGeom>
          <a:avLst/>
          <a:gdLst/>
          <a:ahLst/>
          <a:cxnLst/>
          <a:rect l="0" t="0" r="0" b="0"/>
          <a:pathLst>
            <a:path>
              <a:moveTo>
                <a:pt x="0" y="45720"/>
              </a:moveTo>
              <a:lnTo>
                <a:pt x="635456" y="45720"/>
              </a:lnTo>
            </a:path>
          </a:pathLst>
        </a:custGeom>
        <a:noFill/>
        <a:ln w="6350" cap="flat" cmpd="sng" algn="ctr">
          <a:solidFill>
            <a:schemeClr val="accent2">
              <a:hueOff val="-1772438"/>
              <a:satOff val="87"/>
              <a:lumOff val="-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5025" y="868941"/>
        <a:ext cx="33302" cy="6660"/>
      </dsp:txXfrm>
    </dsp:sp>
    <dsp:sp modelId="{81B5133E-D1B9-420D-A575-EA629A7E8E22}">
      <dsp:nvSpPr>
        <dsp:cNvPr id="0" name=""/>
        <dsp:cNvSpPr/>
      </dsp:nvSpPr>
      <dsp:spPr>
        <a:xfrm>
          <a:off x="3809851" y="3502"/>
          <a:ext cx="2895897" cy="1737538"/>
        </a:xfrm>
        <a:prstGeom prst="rect">
          <a:avLst/>
        </a:prstGeom>
        <a:solidFill>
          <a:schemeClr val="accent2">
            <a:hueOff val="-1417951"/>
            <a:satOff val="70"/>
            <a:lumOff val="-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01" tIns="148950" rIns="141901" bIns="148950" numCol="1" spcCol="1270" anchor="ctr" anchorCtr="0">
          <a:noAutofit/>
        </a:bodyPr>
        <a:lstStyle/>
        <a:p>
          <a:pPr marL="0" lvl="0" indent="0" algn="ctr" defTabSz="533400">
            <a:lnSpc>
              <a:spcPct val="90000"/>
            </a:lnSpc>
            <a:spcBef>
              <a:spcPct val="0"/>
            </a:spcBef>
            <a:spcAft>
              <a:spcPct val="35000"/>
            </a:spcAft>
            <a:buNone/>
          </a:pPr>
          <a:r>
            <a:rPr lang="en-US" sz="1200" kern="1200"/>
            <a:t>•Dziecko nadmiernie zamartwia się mniej lub bardziej spodziewanymi wydarzeniami np.: „</a:t>
          </a:r>
          <a:r>
            <a:rPr lang="en-US" sz="1200" i="1" kern="1200"/>
            <a:t>i co to będzie, gdy (dostanę jedynkę ze sprawdzianu/ Ania się na mnie pogniewa/ mama zachoruje,/spadnie ulewny deszcz i będzie powódź, itp.</a:t>
          </a:r>
          <a:r>
            <a:rPr lang="en-US" sz="1200" kern="1200"/>
            <a:t>)”, </a:t>
          </a:r>
        </a:p>
      </dsp:txBody>
      <dsp:txXfrm>
        <a:off x="3809851" y="3502"/>
        <a:ext cx="2895897" cy="1737538"/>
      </dsp:txXfrm>
    </dsp:sp>
    <dsp:sp modelId="{15995527-3A2F-44D0-B4DB-7CB38FF804C0}">
      <dsp:nvSpPr>
        <dsp:cNvPr id="0" name=""/>
        <dsp:cNvSpPr/>
      </dsp:nvSpPr>
      <dsp:spPr>
        <a:xfrm>
          <a:off x="1695845" y="1739240"/>
          <a:ext cx="7123908" cy="635456"/>
        </a:xfrm>
        <a:custGeom>
          <a:avLst/>
          <a:gdLst/>
          <a:ahLst/>
          <a:cxnLst/>
          <a:rect l="0" t="0" r="0" b="0"/>
          <a:pathLst>
            <a:path>
              <a:moveTo>
                <a:pt x="7123908" y="0"/>
              </a:moveTo>
              <a:lnTo>
                <a:pt x="7123908" y="334828"/>
              </a:lnTo>
              <a:lnTo>
                <a:pt x="0" y="334828"/>
              </a:lnTo>
              <a:lnTo>
                <a:pt x="0" y="635456"/>
              </a:lnTo>
            </a:path>
          </a:pathLst>
        </a:custGeom>
        <a:noFill/>
        <a:ln w="6350" cap="flat" cmpd="sng" algn="ctr">
          <a:solidFill>
            <a:schemeClr val="accent2">
              <a:hueOff val="-3544877"/>
              <a:satOff val="175"/>
              <a:lumOff val="-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8925" y="2053638"/>
        <a:ext cx="357748" cy="6660"/>
      </dsp:txXfrm>
    </dsp:sp>
    <dsp:sp modelId="{626D8B7C-ED32-4647-9538-8CCF6ED8EBC7}">
      <dsp:nvSpPr>
        <dsp:cNvPr id="0" name=""/>
        <dsp:cNvSpPr/>
      </dsp:nvSpPr>
      <dsp:spPr>
        <a:xfrm>
          <a:off x="7371805" y="3502"/>
          <a:ext cx="2895897" cy="1737538"/>
        </a:xfrm>
        <a:prstGeom prst="rect">
          <a:avLst/>
        </a:prstGeom>
        <a:solidFill>
          <a:schemeClr val="accent2">
            <a:hueOff val="-2835901"/>
            <a:satOff val="140"/>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01" tIns="148950" rIns="141901" bIns="148950" numCol="1" spcCol="1270" anchor="ctr" anchorCtr="0">
          <a:noAutofit/>
        </a:bodyPr>
        <a:lstStyle/>
        <a:p>
          <a:pPr marL="0" lvl="0" indent="0" algn="ctr" defTabSz="533400">
            <a:lnSpc>
              <a:spcPct val="90000"/>
            </a:lnSpc>
            <a:spcBef>
              <a:spcPct val="0"/>
            </a:spcBef>
            <a:spcAft>
              <a:spcPct val="35000"/>
            </a:spcAft>
            <a:buNone/>
          </a:pPr>
          <a:r>
            <a:rPr lang="en-US" sz="1200" kern="1200"/>
            <a:t>•Wyobraża sobie tylko negatywne scenariusze dla spodziewanych sytuacji. </a:t>
          </a:r>
        </a:p>
      </dsp:txBody>
      <dsp:txXfrm>
        <a:off x="7371805" y="3502"/>
        <a:ext cx="2895897" cy="1737538"/>
      </dsp:txXfrm>
    </dsp:sp>
    <dsp:sp modelId="{469CDD61-F4F5-40AB-AEEB-83516C1A9246}">
      <dsp:nvSpPr>
        <dsp:cNvPr id="0" name=""/>
        <dsp:cNvSpPr/>
      </dsp:nvSpPr>
      <dsp:spPr>
        <a:xfrm>
          <a:off x="3141994" y="3230146"/>
          <a:ext cx="635456" cy="91440"/>
        </a:xfrm>
        <a:custGeom>
          <a:avLst/>
          <a:gdLst/>
          <a:ahLst/>
          <a:cxnLst/>
          <a:rect l="0" t="0" r="0" b="0"/>
          <a:pathLst>
            <a:path>
              <a:moveTo>
                <a:pt x="0" y="45720"/>
              </a:moveTo>
              <a:lnTo>
                <a:pt x="635456" y="45720"/>
              </a:lnTo>
            </a:path>
          </a:pathLst>
        </a:custGeom>
        <a:noFill/>
        <a:ln w="6350" cap="flat" cmpd="sng" algn="ctr">
          <a:solidFill>
            <a:schemeClr val="accent2">
              <a:hueOff val="-5317315"/>
              <a:satOff val="262"/>
              <a:lumOff val="-1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3071" y="3272536"/>
        <a:ext cx="33302" cy="6660"/>
      </dsp:txXfrm>
    </dsp:sp>
    <dsp:sp modelId="{9660E27F-72A0-451E-B2A0-CC8D9FA790BD}">
      <dsp:nvSpPr>
        <dsp:cNvPr id="0" name=""/>
        <dsp:cNvSpPr/>
      </dsp:nvSpPr>
      <dsp:spPr>
        <a:xfrm>
          <a:off x="247897" y="2407097"/>
          <a:ext cx="2895897" cy="1737538"/>
        </a:xfrm>
        <a:prstGeom prst="rect">
          <a:avLst/>
        </a:prstGeom>
        <a:solidFill>
          <a:schemeClr val="accent2">
            <a:hueOff val="-4253852"/>
            <a:satOff val="210"/>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01" tIns="148950" rIns="141901" bIns="148950" numCol="1" spcCol="1270" anchor="ctr" anchorCtr="0">
          <a:noAutofit/>
        </a:bodyPr>
        <a:lstStyle/>
        <a:p>
          <a:pPr marL="0" lvl="0" indent="0" algn="ctr" defTabSz="533400">
            <a:lnSpc>
              <a:spcPct val="90000"/>
            </a:lnSpc>
            <a:spcBef>
              <a:spcPct val="0"/>
            </a:spcBef>
            <a:spcAft>
              <a:spcPct val="35000"/>
            </a:spcAft>
            <a:buNone/>
          </a:pPr>
          <a:r>
            <a:rPr lang="en-US" sz="1200" kern="1200"/>
            <a:t>•Często szuka pociechy i zapewnień, że jego obawy się nie sprawdzą, ale nie uspokaja się, gdy je usłyszy. </a:t>
          </a:r>
        </a:p>
      </dsp:txBody>
      <dsp:txXfrm>
        <a:off x="247897" y="2407097"/>
        <a:ext cx="2895897" cy="1737538"/>
      </dsp:txXfrm>
    </dsp:sp>
    <dsp:sp modelId="{380B5FF9-82C2-4F76-8B3A-1EB6C634B5DA}">
      <dsp:nvSpPr>
        <dsp:cNvPr id="0" name=""/>
        <dsp:cNvSpPr/>
      </dsp:nvSpPr>
      <dsp:spPr>
        <a:xfrm>
          <a:off x="6703948" y="3230146"/>
          <a:ext cx="635456" cy="91440"/>
        </a:xfrm>
        <a:custGeom>
          <a:avLst/>
          <a:gdLst/>
          <a:ahLst/>
          <a:cxnLst/>
          <a:rect l="0" t="0" r="0" b="0"/>
          <a:pathLst>
            <a:path>
              <a:moveTo>
                <a:pt x="0" y="45720"/>
              </a:moveTo>
              <a:lnTo>
                <a:pt x="635456" y="45720"/>
              </a:lnTo>
            </a:path>
          </a:pathLst>
        </a:custGeom>
        <a:noFill/>
        <a:ln w="6350" cap="flat" cmpd="sng" algn="ctr">
          <a:solidFill>
            <a:schemeClr val="accent2">
              <a:hueOff val="-7089753"/>
              <a:satOff val="350"/>
              <a:lumOff val="-19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05025" y="3272536"/>
        <a:ext cx="33302" cy="6660"/>
      </dsp:txXfrm>
    </dsp:sp>
    <dsp:sp modelId="{464C852A-E93E-4A79-B8A1-35C3D105582E}">
      <dsp:nvSpPr>
        <dsp:cNvPr id="0" name=""/>
        <dsp:cNvSpPr/>
      </dsp:nvSpPr>
      <dsp:spPr>
        <a:xfrm>
          <a:off x="3809851" y="2407097"/>
          <a:ext cx="2895897" cy="1737538"/>
        </a:xfrm>
        <a:prstGeom prst="rect">
          <a:avLst/>
        </a:prstGeom>
        <a:solidFill>
          <a:schemeClr val="accent2">
            <a:hueOff val="-5671803"/>
            <a:satOff val="280"/>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01" tIns="148950" rIns="141901" bIns="148950" numCol="1" spcCol="1270" anchor="ctr" anchorCtr="0">
          <a:noAutofit/>
        </a:bodyPr>
        <a:lstStyle/>
        <a:p>
          <a:pPr marL="0" lvl="0" indent="0" algn="ctr" defTabSz="533400">
            <a:lnSpc>
              <a:spcPct val="90000"/>
            </a:lnSpc>
            <a:spcBef>
              <a:spcPct val="0"/>
            </a:spcBef>
            <a:spcAft>
              <a:spcPct val="35000"/>
            </a:spcAft>
            <a:buNone/>
          </a:pPr>
          <a:r>
            <a:rPr lang="en-US" sz="1200" kern="1200"/>
            <a:t>•Odczuwa lęk o prawie stałym nasileniu (tak zwany lęk wolnopłynący), któremu towarzyszą: niepokój, nerwowość, rozdrażnienie. </a:t>
          </a:r>
        </a:p>
      </dsp:txBody>
      <dsp:txXfrm>
        <a:off x="3809851" y="2407097"/>
        <a:ext cx="2895897" cy="1737538"/>
      </dsp:txXfrm>
    </dsp:sp>
    <dsp:sp modelId="{7960DA2F-0D04-4C70-8729-BF6706ABDDFF}">
      <dsp:nvSpPr>
        <dsp:cNvPr id="0" name=""/>
        <dsp:cNvSpPr/>
      </dsp:nvSpPr>
      <dsp:spPr>
        <a:xfrm>
          <a:off x="7371805" y="2407097"/>
          <a:ext cx="2895897" cy="1737538"/>
        </a:xfrm>
        <a:prstGeom prst="rect">
          <a:avLst/>
        </a:prstGeom>
        <a:solidFill>
          <a:schemeClr val="accent2">
            <a:hueOff val="-7089753"/>
            <a:satOff val="35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901" tIns="148950" rIns="141901" bIns="148950" numCol="1" spcCol="1270" anchor="ctr" anchorCtr="0">
          <a:noAutofit/>
        </a:bodyPr>
        <a:lstStyle/>
        <a:p>
          <a:pPr marL="0" lvl="0" indent="0" algn="ctr" defTabSz="533400">
            <a:lnSpc>
              <a:spcPct val="90000"/>
            </a:lnSpc>
            <a:spcBef>
              <a:spcPct val="0"/>
            </a:spcBef>
            <a:spcAft>
              <a:spcPct val="35000"/>
            </a:spcAft>
            <a:buNone/>
          </a:pPr>
          <a:r>
            <a:rPr lang="en-US" sz="1200" kern="1200"/>
            <a:t>•Dziecko łatwo się męczy, odczuwa zwiększone napięcie mięśniowe (jest „spięte”), ma trudności z koncentracją i problemy ze snem.</a:t>
          </a:r>
        </a:p>
      </dsp:txBody>
      <dsp:txXfrm>
        <a:off x="7371805" y="2407097"/>
        <a:ext cx="2895897" cy="17375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A9B1-AB63-45B9-B7B7-9869E1100085}">
      <dsp:nvSpPr>
        <dsp:cNvPr id="0" name=""/>
        <dsp:cNvSpPr/>
      </dsp:nvSpPr>
      <dsp:spPr>
        <a:xfrm>
          <a:off x="78302" y="2269"/>
          <a:ext cx="4143598" cy="414359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dirty="0" err="1"/>
            <a:t>Podobnie</a:t>
          </a:r>
          <a:r>
            <a:rPr lang="en-US" sz="1100" kern="1200" dirty="0"/>
            <a:t> jest</a:t>
          </a:r>
          <a:r>
            <a:rPr lang="pl-PL" sz="1100" kern="1200" dirty="0"/>
            <a:t> </a:t>
          </a:r>
          <a:r>
            <a:rPr lang="en-US" sz="1100" kern="1200" dirty="0"/>
            <a:t>w </a:t>
          </a:r>
          <a:r>
            <a:rPr lang="en-US" sz="1100" kern="1200" dirty="0" err="1"/>
            <a:t>przypadku</a:t>
          </a:r>
          <a:r>
            <a:rPr lang="en-US" sz="1100" kern="1200" dirty="0"/>
            <a:t> l</a:t>
          </a:r>
          <a:r>
            <a:rPr lang="pl-PL" sz="1100" kern="1200" dirty="0"/>
            <a:t>ę</a:t>
          </a:r>
          <a:r>
            <a:rPr lang="en-US" sz="1100" kern="1200" dirty="0"/>
            <a:t>k</a:t>
          </a:r>
          <a:r>
            <a:rPr lang="pl-PL" sz="1100" kern="1200" dirty="0"/>
            <a:t>ó</a:t>
          </a:r>
          <a:r>
            <a:rPr lang="en-US" sz="1100" kern="1200" dirty="0"/>
            <a:t>w </a:t>
          </a:r>
          <a:r>
            <a:rPr lang="en-US" sz="1100" kern="1200" dirty="0" err="1"/>
            <a:t>szkolnych</a:t>
          </a:r>
          <a:r>
            <a:rPr lang="en-US" sz="1100" kern="1200" dirty="0"/>
            <a:t>.</a:t>
          </a:r>
          <a:r>
            <a:rPr lang="en-US" sz="1100" kern="1200" dirty="0">
              <a:latin typeface="Elephant"/>
            </a:rPr>
            <a:t> </a:t>
          </a:r>
          <a:endParaRPr lang="en-US" sz="1100" kern="1200" dirty="0"/>
        </a:p>
      </dsp:txBody>
      <dsp:txXfrm>
        <a:off x="685118" y="609085"/>
        <a:ext cx="2929966" cy="2929966"/>
      </dsp:txXfrm>
    </dsp:sp>
    <dsp:sp modelId="{7DEEE32A-7AE3-40DC-818A-996E3D8E1082}">
      <dsp:nvSpPr>
        <dsp:cNvPr id="0" name=""/>
        <dsp:cNvSpPr/>
      </dsp:nvSpPr>
      <dsp:spPr>
        <a:xfrm rot="5400000">
          <a:off x="4563747" y="1525042"/>
          <a:ext cx="1450259" cy="1098053"/>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184844-B2E4-427B-B413-C5858ABD1465}">
      <dsp:nvSpPr>
        <dsp:cNvPr id="0" name=""/>
        <dsp:cNvSpPr/>
      </dsp:nvSpPr>
      <dsp:spPr>
        <a:xfrm>
          <a:off x="6293699" y="2269"/>
          <a:ext cx="4143598" cy="4143598"/>
        </a:xfrm>
        <a:prstGeom prst="ellipse">
          <a:avLst/>
        </a:prstGeom>
        <a:solidFill>
          <a:schemeClr val="accent5">
            <a:hueOff val="-7867891"/>
            <a:satOff val="21236"/>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dirty="0" err="1"/>
            <a:t>Spr</a:t>
          </a:r>
          <a:r>
            <a:rPr lang="pl-PL" sz="1100" b="1" kern="1200" dirty="0"/>
            <a:t>ó</a:t>
          </a:r>
          <a:r>
            <a:rPr lang="en-US" sz="1100" b="1" kern="1200" dirty="0" err="1"/>
            <a:t>buj</a:t>
          </a:r>
          <a:r>
            <a:rPr lang="en-US" sz="1100" b="1" kern="1200" dirty="0"/>
            <a:t> </a:t>
          </a:r>
          <a:r>
            <a:rPr lang="en-US" sz="1100" b="1" kern="1200" dirty="0" err="1"/>
            <a:t>wsp</a:t>
          </a:r>
          <a:r>
            <a:rPr lang="pl-PL" sz="1100" b="1" kern="1200" dirty="0"/>
            <a:t>ó</a:t>
          </a:r>
          <a:r>
            <a:rPr lang="en-US" sz="1100" b="1" kern="1200" dirty="0" err="1"/>
            <a:t>lnie</a:t>
          </a:r>
          <a:r>
            <a:rPr lang="en-US" sz="1100" b="1" kern="1200" dirty="0"/>
            <a:t> z </a:t>
          </a:r>
          <a:r>
            <a:rPr lang="en-US" sz="1100" b="1" kern="1200" dirty="0" err="1"/>
            <a:t>dzieckiem</a:t>
          </a:r>
          <a:r>
            <a:rPr lang="en-US" sz="1100" b="1" kern="1200" dirty="0"/>
            <a:t> </a:t>
          </a:r>
          <a:r>
            <a:rPr lang="en-US" sz="1100" b="1" kern="1200" dirty="0" err="1"/>
            <a:t>doj</a:t>
          </a:r>
          <a:r>
            <a:rPr lang="pl-PL" sz="1100" b="1" kern="1200" dirty="0" err="1"/>
            <a:t>ść</a:t>
          </a:r>
          <a:r>
            <a:rPr lang="pl-PL" sz="1100" b="1" kern="1200" dirty="0"/>
            <a:t> do tego, czego konkretnie się</a:t>
          </a:r>
          <a:r>
            <a:rPr lang="en-US" sz="1100" b="1" kern="1200" dirty="0"/>
            <a:t> </a:t>
          </a:r>
          <a:r>
            <a:rPr lang="en-US" sz="1100" b="1" kern="1200" dirty="0" err="1"/>
            <a:t>boi</a:t>
          </a:r>
          <a:r>
            <a:rPr lang="en-US" sz="1100" b="1" kern="1200" dirty="0"/>
            <a:t>, </a:t>
          </a:r>
          <a:r>
            <a:rPr lang="en-US" sz="1100" kern="1200" dirty="0"/>
            <a:t>co le</a:t>
          </a:r>
          <a:r>
            <a:rPr lang="pl-PL" sz="1100" kern="1200" dirty="0" err="1"/>
            <a:t>ży</a:t>
          </a:r>
          <a:r>
            <a:rPr lang="pl-PL" sz="1100" kern="1200" dirty="0"/>
            <a:t> </a:t>
          </a:r>
          <a:br>
            <a:rPr lang="pl-PL" sz="1100" kern="1200" dirty="0">
              <a:latin typeface="Elephant"/>
            </a:rPr>
          </a:br>
          <a:r>
            <a:rPr lang="pl-PL" sz="1100" kern="1200" dirty="0"/>
            <a:t>u podstaw jego </a:t>
          </a:r>
          <a:r>
            <a:rPr lang="pl-PL" sz="1100" kern="1200" dirty="0" err="1"/>
            <a:t>lę</a:t>
          </a:r>
          <a:r>
            <a:rPr lang="en-US" sz="1100" kern="1200" dirty="0" err="1"/>
            <a:t>ku</a:t>
          </a:r>
          <a:r>
            <a:rPr lang="en-US" sz="1100" kern="1200" dirty="0"/>
            <a:t>. Je</a:t>
          </a:r>
          <a:r>
            <a:rPr lang="pl-PL" sz="1100" kern="1200" dirty="0"/>
            <a:t>ś</a:t>
          </a:r>
          <a:r>
            <a:rPr lang="en-US" sz="1100" kern="1200" dirty="0"/>
            <a:t>li </a:t>
          </a:r>
          <a:r>
            <a:rPr lang="en-US" sz="1100" kern="1200" dirty="0" err="1"/>
            <a:t>stwierdzi</a:t>
          </a:r>
          <a:r>
            <a:rPr lang="en-US" sz="1100" kern="1200" dirty="0"/>
            <a:t>, </a:t>
          </a:r>
          <a:r>
            <a:rPr lang="pl-PL" sz="1100" kern="1200" dirty="0"/>
            <a:t>ż</a:t>
          </a:r>
          <a:r>
            <a:rPr lang="en-US" sz="1100" kern="1200" dirty="0"/>
            <a:t>e </a:t>
          </a:r>
          <a:r>
            <a:rPr lang="en-US" sz="1100" kern="1200" dirty="0" err="1"/>
            <a:t>boi</a:t>
          </a:r>
          <a:r>
            <a:rPr lang="en-US" sz="1100" kern="1200" dirty="0"/>
            <a:t> </a:t>
          </a:r>
          <a:r>
            <a:rPr lang="en-US" sz="1100" kern="1200" dirty="0" err="1"/>
            <a:t>si</a:t>
          </a:r>
          <a:r>
            <a:rPr lang="pl-PL" sz="1100" kern="1200" dirty="0"/>
            <a:t>ę</a:t>
          </a:r>
          <a:r>
            <a:rPr lang="en-US" sz="1100" kern="1200" dirty="0"/>
            <a:t> </a:t>
          </a:r>
          <a:r>
            <a:rPr lang="en-US" sz="1100" kern="1200" dirty="0" err="1"/>
            <a:t>odpowiedzi</a:t>
          </a:r>
          <a:r>
            <a:rPr lang="en-US" sz="1100" kern="1200" dirty="0"/>
            <a:t> </a:t>
          </a:r>
          <a:r>
            <a:rPr lang="en-US" sz="1100" kern="1200" dirty="0" err="1"/>
            <a:t>ustnych</a:t>
          </a:r>
          <a:r>
            <a:rPr lang="en-US" sz="1100" kern="1200" dirty="0"/>
            <a:t>, id</a:t>
          </a:r>
          <a:r>
            <a:rPr lang="pl-PL" sz="1100" kern="1200" dirty="0"/>
            <a:t>ź o krok dalej. Czego w tych odpowiedziach się boi: braku wiedzy, dezaprobaty </a:t>
          </a:r>
          <a:r>
            <a:rPr lang="pl-PL" sz="1100" kern="1200" dirty="0" err="1"/>
            <a:t>rodzicó</a:t>
          </a:r>
          <a:r>
            <a:rPr lang="en-US" sz="1100" kern="1200" dirty="0"/>
            <a:t>w </a:t>
          </a:r>
          <a:r>
            <a:rPr lang="en-US" sz="1100" kern="1200" dirty="0" err="1"/>
            <a:t>nauczyciela</a:t>
          </a:r>
          <a:r>
            <a:rPr lang="en-US" sz="1100" kern="1200" dirty="0"/>
            <a:t>, z</a:t>
          </a:r>
          <a:r>
            <a:rPr lang="pl-PL" sz="1100" kern="1200" dirty="0" err="1"/>
            <a:t>łej</a:t>
          </a:r>
          <a:r>
            <a:rPr lang="pl-PL" sz="1100" kern="1200" dirty="0"/>
            <a:t> oceny, komentarzy ze strony innych... Im głębiej wejdziesz w to</a:t>
          </a:r>
          <a:r>
            <a:rPr lang="pl-PL" sz="1100" kern="1200" dirty="0">
              <a:latin typeface="Elephant"/>
            </a:rPr>
            <a:t> </a:t>
          </a:r>
          <a:br>
            <a:rPr lang="pl-PL" sz="1100" kern="1200" dirty="0">
              <a:latin typeface="Elephant"/>
            </a:rPr>
          </a:br>
          <a:r>
            <a:rPr lang="pl-PL" sz="1100" kern="1200" dirty="0"/>
            <a:t>z dzieckiem , tym ł</a:t>
          </a:r>
          <a:r>
            <a:rPr lang="en-US" sz="1100" kern="1200" dirty="0" err="1"/>
            <a:t>atwiej</a:t>
          </a:r>
          <a:r>
            <a:rPr lang="en-US" sz="1100" kern="1200" dirty="0"/>
            <a:t> b</a:t>
          </a:r>
          <a:r>
            <a:rPr lang="pl-PL" sz="1100" kern="1200" dirty="0"/>
            <a:t>ę</a:t>
          </a:r>
          <a:r>
            <a:rPr lang="en-US" sz="1100" kern="1200" dirty="0" err="1"/>
            <a:t>dzie</a:t>
          </a:r>
          <a:r>
            <a:rPr lang="en-US" sz="1100" kern="1200" dirty="0"/>
            <a:t> </a:t>
          </a:r>
          <a:r>
            <a:rPr lang="en-US" sz="1100" kern="1200" dirty="0" err="1"/>
            <a:t>przebiega</a:t>
          </a:r>
          <a:r>
            <a:rPr lang="pl-PL" sz="1100" kern="1200" dirty="0" err="1"/>
            <a:t>ła</a:t>
          </a:r>
          <a:r>
            <a:rPr lang="pl-PL" sz="1100" kern="1200" dirty="0"/>
            <a:t> dalsza praca. Werbalizacja tego, co wzbudza lęk, jest bardzo trudna, szczególnie dla dzieci w młodszym wieku szkolnym. Starszym dzieciom, nawet </a:t>
          </a:r>
          <a:r>
            <a:rPr lang="pl-PL" sz="1100" kern="1200" dirty="0" err="1"/>
            <a:t>jeś</a:t>
          </a:r>
          <a:r>
            <a:rPr lang="en-US" sz="1100" kern="1200" dirty="0"/>
            <a:t>li s</a:t>
          </a:r>
          <a:r>
            <a:rPr lang="pl-PL" sz="1100" kern="1200" dirty="0"/>
            <a:t>ą</a:t>
          </a:r>
          <a:r>
            <a:rPr lang="en-US" sz="1100" kern="1200" dirty="0"/>
            <a:t> </a:t>
          </a:r>
          <a:r>
            <a:rPr lang="pl-PL" sz="1100" kern="1200" dirty="0"/>
            <a:t>ś</a:t>
          </a:r>
          <a:r>
            <a:rPr lang="en-US" sz="1100" kern="1200" dirty="0" err="1"/>
            <a:t>wiadome</a:t>
          </a:r>
          <a:r>
            <a:rPr lang="en-US" sz="1100" kern="1200" dirty="0"/>
            <a:t> pod</a:t>
          </a:r>
          <a:r>
            <a:rPr lang="pl-PL" sz="1100" kern="1200" dirty="0"/>
            <a:t>ł</a:t>
          </a:r>
          <a:r>
            <a:rPr lang="en-US" sz="1100" kern="1200" dirty="0"/>
            <a:t>o</a:t>
          </a:r>
          <a:r>
            <a:rPr lang="pl-PL" sz="1100" kern="1200" dirty="0"/>
            <a:t>ż</a:t>
          </a:r>
          <a:r>
            <a:rPr lang="en-US" sz="1100" kern="1200" dirty="0"/>
            <a:t>a l</a:t>
          </a:r>
          <a:r>
            <a:rPr lang="pl-PL" sz="1100" kern="1200" dirty="0"/>
            <a:t>ę</a:t>
          </a:r>
          <a:r>
            <a:rPr lang="en-US" sz="1100" kern="1200" dirty="0"/>
            <a:t>k</a:t>
          </a:r>
          <a:r>
            <a:rPr lang="pl-PL" sz="1100" kern="1200" dirty="0"/>
            <a:t>ó</a:t>
          </a:r>
          <a:r>
            <a:rPr lang="en-US" sz="1100" kern="1200" dirty="0"/>
            <a:t>w, </a:t>
          </a:r>
          <a:r>
            <a:rPr lang="en-US" sz="1100" kern="1200" dirty="0" err="1"/>
            <a:t>trudno</a:t>
          </a:r>
          <a:r>
            <a:rPr lang="en-US" sz="1100" kern="1200" dirty="0"/>
            <a:t> jest m</a:t>
          </a:r>
          <a:r>
            <a:rPr lang="pl-PL" sz="1100" kern="1200" dirty="0"/>
            <a:t>ó</a:t>
          </a:r>
          <a:r>
            <a:rPr lang="en-US" sz="1100" kern="1200" dirty="0" err="1"/>
            <a:t>wi</a:t>
          </a:r>
          <a:r>
            <a:rPr lang="pl-PL" sz="1100" kern="1200" dirty="0"/>
            <a:t>ć</a:t>
          </a:r>
          <a:r>
            <a:rPr lang="en-US" sz="1100" kern="1200" dirty="0"/>
            <a:t> o </a:t>
          </a:r>
          <a:r>
            <a:rPr lang="en-US" sz="1100" kern="1200" dirty="0" err="1"/>
            <a:t>nich</a:t>
          </a:r>
          <a:r>
            <a:rPr lang="pl-PL" sz="1100" kern="1200" dirty="0"/>
            <a:t> </a:t>
          </a:r>
          <a:r>
            <a:rPr lang="en-US" sz="1100" kern="1200" dirty="0" err="1"/>
            <a:t>wprost</a:t>
          </a:r>
          <a:r>
            <a:rPr lang="en-US" sz="1100" kern="1200" dirty="0"/>
            <a:t>. </a:t>
          </a:r>
          <a:r>
            <a:rPr lang="en-US" sz="1100" kern="1200" dirty="0" err="1"/>
            <a:t>Musieliby</a:t>
          </a:r>
          <a:r>
            <a:rPr lang="en-US" sz="1100" kern="1200" dirty="0"/>
            <a:t> </a:t>
          </a:r>
          <a:r>
            <a:rPr lang="en-US" sz="1100" kern="1200" dirty="0" err="1"/>
            <a:t>si</a:t>
          </a:r>
          <a:r>
            <a:rPr lang="pl-PL" sz="1100" kern="1200" dirty="0"/>
            <a:t>ę</a:t>
          </a:r>
          <a:r>
            <a:rPr lang="en-US" sz="1100" kern="1200" dirty="0"/>
            <a:t> </a:t>
          </a:r>
          <a:r>
            <a:rPr lang="en-US" sz="1100" kern="1200" dirty="0" err="1"/>
            <a:t>obna</a:t>
          </a:r>
          <a:r>
            <a:rPr lang="pl-PL" sz="1100" kern="1200" dirty="0"/>
            <a:t>ż</a:t>
          </a:r>
          <a:r>
            <a:rPr lang="en-US" sz="1100" kern="1200" dirty="0"/>
            <a:t>y</a:t>
          </a:r>
          <a:r>
            <a:rPr lang="pl-PL" sz="1100" kern="1200" dirty="0"/>
            <a:t>ć</a:t>
          </a:r>
          <a:r>
            <a:rPr lang="en-US" sz="1100" kern="1200" dirty="0"/>
            <a:t>, </a:t>
          </a:r>
          <a:r>
            <a:rPr lang="en-US" sz="1100" kern="1200" dirty="0" err="1"/>
            <a:t>pokaza</a:t>
          </a:r>
          <a:r>
            <a:rPr lang="pl-PL" sz="1100" kern="1200" dirty="0"/>
            <a:t>ć</a:t>
          </a:r>
          <a:r>
            <a:rPr lang="en-US" sz="1100" kern="1200" dirty="0"/>
            <a:t> </a:t>
          </a:r>
          <a:r>
            <a:rPr lang="en-US" sz="1100" kern="1200" dirty="0" err="1"/>
            <a:t>ciemn</a:t>
          </a:r>
          <a:r>
            <a:rPr lang="pl-PL" sz="1100" kern="1200" dirty="0"/>
            <a:t>ą</a:t>
          </a:r>
          <a:r>
            <a:rPr lang="en-US" sz="1100" kern="1200" dirty="0"/>
            <a:t> </a:t>
          </a:r>
          <a:r>
            <a:rPr lang="en-US" sz="1100" kern="1200" dirty="0" err="1"/>
            <a:t>stron</a:t>
          </a:r>
          <a:r>
            <a:rPr lang="pl-PL" sz="1100" kern="1200" dirty="0"/>
            <a:t>ę</a:t>
          </a:r>
          <a:r>
            <a:rPr lang="en-US" sz="1100" kern="1200" dirty="0"/>
            <a:t> w</a:t>
          </a:r>
          <a:r>
            <a:rPr lang="pl-PL" sz="1100" kern="1200" dirty="0"/>
            <a:t>ł</a:t>
          </a:r>
          <a:r>
            <a:rPr lang="en-US" sz="1100" kern="1200" dirty="0" err="1"/>
            <a:t>asnej</a:t>
          </a:r>
          <a:r>
            <a:rPr lang="en-US" sz="1100" kern="1200" dirty="0"/>
            <a:t> </a:t>
          </a:r>
          <a:r>
            <a:rPr lang="en-US" sz="1100" kern="1200" dirty="0" err="1"/>
            <a:t>osobowo</a:t>
          </a:r>
          <a:r>
            <a:rPr lang="pl-PL" sz="1100" kern="1200" dirty="0"/>
            <a:t>ś</a:t>
          </a:r>
          <a:r>
            <a:rPr lang="en-US" sz="1100" kern="1200" dirty="0"/>
            <a:t>ci</a:t>
          </a:r>
          <a:r>
            <a:rPr lang="pl-PL" sz="1100" kern="1200" dirty="0"/>
            <a:t>.</a:t>
          </a:r>
          <a:endParaRPr lang="en-US" sz="1100" kern="1200" dirty="0">
            <a:latin typeface="Elephant"/>
          </a:endParaRPr>
        </a:p>
      </dsp:txBody>
      <dsp:txXfrm>
        <a:off x="6900515" y="609085"/>
        <a:ext cx="2929966" cy="29299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D340C-8608-4CD0-9D80-7BBB2D33E6A9}">
      <dsp:nvSpPr>
        <dsp:cNvPr id="0" name=""/>
        <dsp:cNvSpPr/>
      </dsp:nvSpPr>
      <dsp:spPr>
        <a:xfrm>
          <a:off x="336057" y="1756"/>
          <a:ext cx="2590390" cy="15542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i="1" kern="1200"/>
            <a:t>Jak im pomóc?</a:t>
          </a:r>
          <a:endParaRPr lang="en-US" sz="900" kern="1200"/>
        </a:p>
      </dsp:txBody>
      <dsp:txXfrm>
        <a:off x="381579" y="47278"/>
        <a:ext cx="2499346" cy="1463190"/>
      </dsp:txXfrm>
    </dsp:sp>
    <dsp:sp modelId="{C1AE6694-69B9-40AD-8046-812C4FA23481}">
      <dsp:nvSpPr>
        <dsp:cNvPr id="0" name=""/>
        <dsp:cNvSpPr/>
      </dsp:nvSpPr>
      <dsp:spPr>
        <a:xfrm>
          <a:off x="3154402" y="457665"/>
          <a:ext cx="549162" cy="6424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154402" y="586148"/>
        <a:ext cx="384413" cy="385450"/>
      </dsp:txXfrm>
    </dsp:sp>
    <dsp:sp modelId="{A787A8E8-237F-49B3-852A-9436581E1400}">
      <dsp:nvSpPr>
        <dsp:cNvPr id="0" name=""/>
        <dsp:cNvSpPr/>
      </dsp:nvSpPr>
      <dsp:spPr>
        <a:xfrm>
          <a:off x="3962604" y="1756"/>
          <a:ext cx="2590390" cy="1554234"/>
        </a:xfrm>
        <a:prstGeom prst="roundRect">
          <a:avLst>
            <a:gd name="adj" fmla="val 10000"/>
          </a:avLst>
        </a:prstGeom>
        <a:solidFill>
          <a:schemeClr val="accent2">
            <a:hueOff val="-2363251"/>
            <a:satOff val="117"/>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Możemy wykorzystać </a:t>
          </a:r>
          <a:r>
            <a:rPr lang="en-US" sz="900" b="1" kern="1200"/>
            <a:t>techniki projekcyjne</a:t>
          </a:r>
          <a:r>
            <a:rPr lang="en-US" sz="900" kern="1200"/>
            <a:t>. </a:t>
          </a:r>
        </a:p>
      </dsp:txBody>
      <dsp:txXfrm>
        <a:off x="4008126" y="47278"/>
        <a:ext cx="2499346" cy="1463190"/>
      </dsp:txXfrm>
    </dsp:sp>
    <dsp:sp modelId="{E4D2B28F-6140-4486-BD02-B9BCA7173044}">
      <dsp:nvSpPr>
        <dsp:cNvPr id="0" name=""/>
        <dsp:cNvSpPr/>
      </dsp:nvSpPr>
      <dsp:spPr>
        <a:xfrm>
          <a:off x="6780949" y="457665"/>
          <a:ext cx="549162" cy="642416"/>
        </a:xfrm>
        <a:prstGeom prst="rightArrow">
          <a:avLst>
            <a:gd name="adj1" fmla="val 60000"/>
            <a:gd name="adj2" fmla="val 50000"/>
          </a:avLst>
        </a:prstGeom>
        <a:solidFill>
          <a:schemeClr val="accent2">
            <a:hueOff val="-3544877"/>
            <a:satOff val="175"/>
            <a:lumOff val="-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780949" y="586148"/>
        <a:ext cx="384413" cy="385450"/>
      </dsp:txXfrm>
    </dsp:sp>
    <dsp:sp modelId="{91521F35-506A-40A7-9CC4-813653B8B68A}">
      <dsp:nvSpPr>
        <dsp:cNvPr id="0" name=""/>
        <dsp:cNvSpPr/>
      </dsp:nvSpPr>
      <dsp:spPr>
        <a:xfrm>
          <a:off x="7589151" y="1756"/>
          <a:ext cx="2590390" cy="1554234"/>
        </a:xfrm>
        <a:prstGeom prst="roundRect">
          <a:avLst>
            <a:gd name="adj" fmla="val 10000"/>
          </a:avLst>
        </a:prstGeom>
        <a:solidFill>
          <a:schemeClr val="accent2">
            <a:hueOff val="-4726502"/>
            <a:satOff val="233"/>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Młodsze dzieci chętnie rysują to, czego się lękają. Ciekawym pomysłem, już nie na diagnozę, a bardziej na terapię, jest poproszenie dziecka o to, by narysowało potwory, które go straszą. Następnie można wspólnie z dzieckiem dodać im elementy komiczne, ośmieszyć je, spowodować, że groźne „atrybuty” nie będą widoczne, a w ich miejsce pojawią się miłe i zabawne elementy.</a:t>
          </a:r>
        </a:p>
      </dsp:txBody>
      <dsp:txXfrm>
        <a:off x="7634673" y="47278"/>
        <a:ext cx="2499346" cy="1463190"/>
      </dsp:txXfrm>
    </dsp:sp>
    <dsp:sp modelId="{73713E76-0413-4CE4-A312-180C74927B48}">
      <dsp:nvSpPr>
        <dsp:cNvPr id="0" name=""/>
        <dsp:cNvSpPr/>
      </dsp:nvSpPr>
      <dsp:spPr>
        <a:xfrm rot="5400000">
          <a:off x="8609765" y="1737318"/>
          <a:ext cx="549162" cy="642416"/>
        </a:xfrm>
        <a:prstGeom prst="rightArrow">
          <a:avLst>
            <a:gd name="adj1" fmla="val 60000"/>
            <a:gd name="adj2" fmla="val 50000"/>
          </a:avLst>
        </a:prstGeom>
        <a:solidFill>
          <a:schemeClr val="accent2">
            <a:hueOff val="-7089753"/>
            <a:satOff val="350"/>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8691622" y="1783945"/>
        <a:ext cx="385450" cy="384413"/>
      </dsp:txXfrm>
    </dsp:sp>
    <dsp:sp modelId="{E2C9B716-1A29-4F51-9D92-08775865B941}">
      <dsp:nvSpPr>
        <dsp:cNvPr id="0" name=""/>
        <dsp:cNvSpPr/>
      </dsp:nvSpPr>
      <dsp:spPr>
        <a:xfrm>
          <a:off x="7589151" y="2592147"/>
          <a:ext cx="2590390" cy="1554234"/>
        </a:xfrm>
        <a:prstGeom prst="roundRect">
          <a:avLst>
            <a:gd name="adj" fmla="val 10000"/>
          </a:avLst>
        </a:prstGeom>
        <a:solidFill>
          <a:schemeClr val="accent2">
            <a:hueOff val="-7089753"/>
            <a:satOff val="35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Starsze można poprosić o wypełnianie zdań niedokończonych, kończenie wcześniej przygotowanych historyjekczy opisywanie najczarniejszego koszmaru.</a:t>
          </a:r>
        </a:p>
      </dsp:txBody>
      <dsp:txXfrm>
        <a:off x="7634673" y="2637669"/>
        <a:ext cx="2499346" cy="1463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DE586-AFB9-47C1-85C0-2BB1DFB0ADFA}">
      <dsp:nvSpPr>
        <dsp:cNvPr id="0" name=""/>
        <dsp:cNvSpPr/>
      </dsp:nvSpPr>
      <dsp:spPr>
        <a:xfrm>
          <a:off x="0" y="1037034"/>
          <a:ext cx="10515600" cy="20740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i="0" kern="1200" dirty="0">
              <a:latin typeface="Calibri"/>
              <a:cs typeface="Calibri"/>
            </a:rPr>
            <a:t>Przymuszanie dziecka , by zrobi</a:t>
          </a:r>
          <a:r>
            <a:rPr lang="pl-PL" sz="1400" b="1" i="0" kern="1200" dirty="0">
              <a:latin typeface="Calibri"/>
              <a:cs typeface="Calibri"/>
            </a:rPr>
            <a:t>ł</a:t>
          </a:r>
          <a:r>
            <a:rPr lang="en-US" sz="1400" b="1" i="0" kern="1200" dirty="0">
              <a:latin typeface="Calibri"/>
              <a:cs typeface="Calibri"/>
            </a:rPr>
            <a:t> co</a:t>
          </a:r>
          <a:r>
            <a:rPr lang="pl-PL" sz="1400" b="1" i="0" kern="1200" dirty="0">
              <a:latin typeface="Calibri"/>
              <a:cs typeface="Calibri"/>
            </a:rPr>
            <a:t>ś, przed czym odczuwa silny lę</a:t>
          </a:r>
          <a:r>
            <a:rPr lang="en-US" sz="1400" b="1" i="0" kern="1200" dirty="0">
              <a:latin typeface="Calibri"/>
              <a:cs typeface="Calibri"/>
            </a:rPr>
            <a:t>k, jest niedopuszczalne,</a:t>
          </a:r>
          <a:r>
            <a:rPr lang="pl-PL" sz="1400" b="1" i="0" kern="1200" dirty="0">
              <a:latin typeface="Calibri"/>
              <a:cs typeface="Calibri"/>
            </a:rPr>
            <a:t> </a:t>
          </a:r>
          <a:r>
            <a:rPr lang="en-US" sz="1400" b="1" i="0" kern="1200" dirty="0">
              <a:latin typeface="Calibri"/>
              <a:cs typeface="Calibri"/>
            </a:rPr>
            <a:t>gdy</a:t>
          </a:r>
          <a:r>
            <a:rPr lang="pl-PL" sz="1400" b="1" i="0" kern="1200" dirty="0">
              <a:latin typeface="Calibri"/>
              <a:cs typeface="Calibri"/>
            </a:rPr>
            <a:t>ż</a:t>
          </a:r>
          <a:r>
            <a:rPr lang="en-US" sz="1400" b="1" i="0" kern="1200" dirty="0">
              <a:latin typeface="Calibri"/>
              <a:cs typeface="Calibri"/>
            </a:rPr>
            <a:t> mo</a:t>
          </a:r>
          <a:r>
            <a:rPr lang="pl-PL" sz="1400" b="1" i="0" kern="1200" dirty="0">
              <a:latin typeface="Calibri"/>
              <a:cs typeface="Calibri"/>
            </a:rPr>
            <a:t>że ten stan jeszcze pogłę</a:t>
          </a:r>
          <a:r>
            <a:rPr lang="en-US" sz="1400" b="1" i="0" kern="1200" dirty="0">
              <a:latin typeface="Calibri"/>
              <a:cs typeface="Calibri"/>
            </a:rPr>
            <a:t>bi</a:t>
          </a:r>
          <a:r>
            <a:rPr lang="pl-PL" sz="1400" b="1" i="0" kern="1200" dirty="0">
              <a:latin typeface="Calibri"/>
              <a:cs typeface="Calibri"/>
            </a:rPr>
            <a:t>ć</a:t>
          </a:r>
          <a:r>
            <a:rPr lang="en-US" sz="1400" b="1" i="0" kern="1200" dirty="0">
              <a:latin typeface="Calibri"/>
              <a:cs typeface="Calibri"/>
            </a:rPr>
            <a:t>. </a:t>
          </a:r>
          <a:r>
            <a:rPr lang="en-US" sz="1400" i="0" kern="1200" dirty="0">
              <a:latin typeface="Calibri"/>
              <a:cs typeface="Calibri"/>
            </a:rPr>
            <a:t>Je</a:t>
          </a:r>
          <a:r>
            <a:rPr lang="pl-PL" sz="1400" i="0" kern="1200" dirty="0">
              <a:latin typeface="Calibri"/>
              <a:cs typeface="Calibri"/>
            </a:rPr>
            <a:t>ś</a:t>
          </a:r>
          <a:r>
            <a:rPr lang="en-US" sz="1400" i="0" kern="1200" dirty="0">
              <a:latin typeface="Calibri"/>
              <a:cs typeface="Calibri"/>
            </a:rPr>
            <a:t>li ucze</a:t>
          </a:r>
          <a:r>
            <a:rPr lang="pl-PL" sz="1400" i="0" kern="1200" dirty="0">
              <a:latin typeface="Calibri"/>
              <a:cs typeface="Calibri"/>
            </a:rPr>
            <a:t>ń</a:t>
          </a:r>
          <a:r>
            <a:rPr lang="en-US" sz="1400" i="0" kern="1200" dirty="0">
              <a:latin typeface="Calibri"/>
              <a:cs typeface="Calibri"/>
            </a:rPr>
            <a:t> zrobi co</a:t>
          </a:r>
          <a:r>
            <a:rPr lang="pl-PL" sz="1400" i="0" kern="1200" dirty="0">
              <a:latin typeface="Calibri"/>
              <a:cs typeface="Calibri"/>
            </a:rPr>
            <a:t>ś wbrew sobie i nawet mu się to uda, to trzeba liczyć</a:t>
          </a:r>
          <a:r>
            <a:rPr lang="en-US" sz="1400" i="0" kern="1200" dirty="0">
              <a:latin typeface="Calibri"/>
              <a:cs typeface="Calibri"/>
            </a:rPr>
            <a:t> si</a:t>
          </a:r>
          <a:r>
            <a:rPr lang="pl-PL" sz="1400" i="0" kern="1200" dirty="0">
              <a:latin typeface="Calibri"/>
              <a:cs typeface="Calibri"/>
            </a:rPr>
            <a:t>ę</a:t>
          </a:r>
          <a:r>
            <a:rPr lang="en-US" sz="1400" i="0" kern="1200" dirty="0">
              <a:latin typeface="Calibri"/>
              <a:cs typeface="Calibri"/>
            </a:rPr>
            <a:t> z tym, </a:t>
          </a:r>
          <a:r>
            <a:rPr lang="pl-PL" sz="1400" i="0" kern="1200" dirty="0">
              <a:latin typeface="Calibri"/>
              <a:cs typeface="Calibri"/>
            </a:rPr>
            <a:t>ż</a:t>
          </a:r>
          <a:r>
            <a:rPr lang="en-US" sz="1400" i="0" kern="1200" dirty="0">
              <a:latin typeface="Calibri"/>
              <a:cs typeface="Calibri"/>
            </a:rPr>
            <a:t>e silne emocje, kt</a:t>
          </a:r>
          <a:r>
            <a:rPr lang="pl-PL" sz="1400" i="0" kern="1200" dirty="0">
              <a:latin typeface="Calibri"/>
              <a:cs typeface="Calibri"/>
            </a:rPr>
            <a:t>ó</a:t>
          </a:r>
          <a:r>
            <a:rPr lang="en-US" sz="1400" i="0" kern="1200" dirty="0">
              <a:latin typeface="Calibri"/>
              <a:cs typeface="Calibri"/>
            </a:rPr>
            <a:t>rych do</a:t>
          </a:r>
          <a:r>
            <a:rPr lang="pl-PL" sz="1400" i="0" kern="1200" dirty="0">
              <a:latin typeface="Calibri"/>
              <a:cs typeface="Calibri"/>
            </a:rPr>
            <a:t>ś</a:t>
          </a:r>
          <a:r>
            <a:rPr lang="en-US" sz="1400" i="0" kern="1200" dirty="0">
              <a:latin typeface="Calibri"/>
              <a:cs typeface="Calibri"/>
            </a:rPr>
            <a:t>wiadczy</a:t>
          </a:r>
          <a:r>
            <a:rPr lang="pl-PL" sz="1400" i="0" kern="1200" dirty="0">
              <a:latin typeface="Calibri"/>
              <a:cs typeface="Calibri"/>
            </a:rPr>
            <a:t>ł</a:t>
          </a:r>
          <a:r>
            <a:rPr lang="en-US" sz="1400" i="0" kern="1200" dirty="0">
              <a:latin typeface="Calibri"/>
              <a:cs typeface="Calibri"/>
            </a:rPr>
            <a:t>, uniemo</a:t>
          </a:r>
          <a:r>
            <a:rPr lang="pl-PL" sz="1400" i="0" kern="1200" dirty="0">
              <a:latin typeface="Calibri"/>
              <a:cs typeface="Calibri"/>
            </a:rPr>
            <a:t>ż</a:t>
          </a:r>
          <a:r>
            <a:rPr lang="en-US" sz="1400" i="0" kern="1200" dirty="0">
              <a:latin typeface="Calibri"/>
              <a:cs typeface="Calibri"/>
            </a:rPr>
            <a:t>liwi</a:t>
          </a:r>
          <a:r>
            <a:rPr lang="pl-PL" sz="1400" i="0" kern="1200" dirty="0">
              <a:latin typeface="Calibri"/>
              <a:cs typeface="Calibri"/>
            </a:rPr>
            <a:t>ą</a:t>
          </a:r>
          <a:r>
            <a:rPr lang="en-US" sz="1400" i="0" kern="1200" dirty="0">
              <a:latin typeface="Calibri"/>
              <a:cs typeface="Calibri"/>
            </a:rPr>
            <a:t> mu </a:t>
          </a:r>
          <a:r>
            <a:rPr lang="en-US" sz="1400" i="0" kern="1200" dirty="0" err="1">
              <a:latin typeface="Calibri"/>
              <a:cs typeface="Calibri"/>
            </a:rPr>
            <a:t>wyci</a:t>
          </a:r>
          <a:r>
            <a:rPr lang="pl-PL" sz="1400" i="0" kern="1200" dirty="0">
              <a:latin typeface="Calibri"/>
              <a:cs typeface="Calibri"/>
            </a:rPr>
            <a:t>ą</a:t>
          </a:r>
          <a:r>
            <a:rPr lang="en-US" sz="1400" i="0" kern="1200" dirty="0" err="1">
              <a:latin typeface="Calibri"/>
              <a:cs typeface="Calibri"/>
            </a:rPr>
            <a:t>gni</a:t>
          </a:r>
          <a:r>
            <a:rPr lang="pl-PL" sz="1400" i="0" kern="1200" dirty="0">
              <a:latin typeface="Calibri"/>
              <a:cs typeface="Calibri"/>
            </a:rPr>
            <a:t>ę</a:t>
          </a:r>
          <a:r>
            <a:rPr lang="en-US" sz="1400" i="0" kern="1200" dirty="0" err="1">
              <a:latin typeface="Calibri"/>
              <a:cs typeface="Calibri"/>
            </a:rPr>
            <a:t>cie</a:t>
          </a:r>
          <a:r>
            <a:rPr lang="pl-PL" sz="1400" i="0" kern="1200" dirty="0">
              <a:latin typeface="Calibri"/>
              <a:cs typeface="Calibri"/>
            </a:rPr>
            <a:t> </a:t>
          </a:r>
          <a:r>
            <a:rPr lang="en-US" sz="1400" i="0" kern="1200" dirty="0" err="1">
              <a:latin typeface="Calibri"/>
              <a:cs typeface="Calibri"/>
            </a:rPr>
            <a:t>wniosk</a:t>
          </a:r>
          <a:r>
            <a:rPr lang="pl-PL" sz="1400" i="0" kern="1200" dirty="0">
              <a:latin typeface="Calibri"/>
              <a:cs typeface="Calibri"/>
            </a:rPr>
            <a:t>ó</a:t>
          </a:r>
          <a:r>
            <a:rPr lang="en-US" sz="1400" i="0" kern="1200" dirty="0">
              <a:latin typeface="Calibri"/>
              <a:cs typeface="Calibri"/>
            </a:rPr>
            <a:t>w </a:t>
          </a:r>
          <a:r>
            <a:rPr lang="en-US" sz="1400" i="0" kern="1200" dirty="0" err="1">
              <a:latin typeface="Calibri"/>
              <a:cs typeface="Calibri"/>
            </a:rPr>
            <a:t>i</a:t>
          </a:r>
          <a:r>
            <a:rPr lang="en-US" sz="1400" i="0" kern="1200" dirty="0">
              <a:latin typeface="Calibri"/>
              <a:cs typeface="Calibri"/>
            </a:rPr>
            <a:t> </a:t>
          </a:r>
          <a:r>
            <a:rPr lang="en-US" sz="1400" i="0" kern="1200" dirty="0" err="1">
              <a:latin typeface="Calibri"/>
              <a:cs typeface="Calibri"/>
            </a:rPr>
            <a:t>uog</a:t>
          </a:r>
          <a:r>
            <a:rPr lang="pl-PL" sz="1400" i="0" kern="1200" dirty="0">
              <a:latin typeface="Calibri"/>
              <a:cs typeface="Calibri"/>
            </a:rPr>
            <a:t>ó</a:t>
          </a:r>
          <a:r>
            <a:rPr lang="en-US" sz="1400" i="0" kern="1200" dirty="0" err="1">
              <a:latin typeface="Calibri"/>
              <a:cs typeface="Calibri"/>
            </a:rPr>
            <a:t>lnienie</a:t>
          </a:r>
          <a:r>
            <a:rPr lang="en-US" sz="1400" i="0" kern="1200" dirty="0">
              <a:latin typeface="Calibri"/>
              <a:cs typeface="Calibri"/>
            </a:rPr>
            <a:t> </a:t>
          </a:r>
          <a:r>
            <a:rPr lang="en-US" sz="1400" i="0" kern="1200" dirty="0" err="1">
              <a:latin typeface="Calibri"/>
              <a:cs typeface="Calibri"/>
            </a:rPr>
            <a:t>spostrze</a:t>
          </a:r>
          <a:r>
            <a:rPr lang="pl-PL" sz="1400" i="0" kern="1200" dirty="0">
              <a:latin typeface="Calibri"/>
              <a:cs typeface="Calibri"/>
            </a:rPr>
            <a:t>ż</a:t>
          </a:r>
          <a:r>
            <a:rPr lang="en-US" sz="1400" i="0" kern="1200" dirty="0">
              <a:latin typeface="Calibri"/>
              <a:cs typeface="Calibri"/>
            </a:rPr>
            <a:t>e</a:t>
          </a:r>
          <a:r>
            <a:rPr lang="pl-PL" sz="1400" i="0" kern="1200" dirty="0">
              <a:latin typeface="Calibri"/>
              <a:cs typeface="Calibri"/>
            </a:rPr>
            <a:t>ń</a:t>
          </a:r>
          <a:r>
            <a:rPr lang="en-US" sz="1400" i="0" kern="1200" dirty="0">
              <a:latin typeface="Calibri"/>
              <a:cs typeface="Calibri"/>
            </a:rPr>
            <a:t> </a:t>
          </a:r>
          <a:r>
            <a:rPr lang="en-US" sz="1400" i="0" kern="1200" dirty="0" err="1">
              <a:latin typeface="Calibri"/>
              <a:cs typeface="Calibri"/>
            </a:rPr>
            <a:t>na</a:t>
          </a:r>
          <a:r>
            <a:rPr lang="en-US" sz="1400" i="0" kern="1200" dirty="0">
              <a:latin typeface="Calibri"/>
              <a:cs typeface="Calibri"/>
            </a:rPr>
            <a:t> </a:t>
          </a:r>
          <a:r>
            <a:rPr lang="en-US" sz="1400" i="0" kern="1200" dirty="0" err="1">
              <a:latin typeface="Calibri"/>
              <a:cs typeface="Calibri"/>
            </a:rPr>
            <a:t>pozosta</a:t>
          </a:r>
          <a:r>
            <a:rPr lang="pl-PL" sz="1400" i="0" kern="1200" dirty="0" err="1">
              <a:latin typeface="Calibri"/>
              <a:cs typeface="Calibri"/>
            </a:rPr>
            <a:t>łe</a:t>
          </a:r>
          <a:r>
            <a:rPr lang="pl-PL" sz="1400" i="0" kern="1200" dirty="0">
              <a:latin typeface="Calibri"/>
              <a:cs typeface="Calibri"/>
            </a:rPr>
            <a:t> sytuacje. Tym samym zdarzenie traci walor terapeutyczny. Pracują</a:t>
          </a:r>
          <a:r>
            <a:rPr lang="en-US" sz="1400" i="0" kern="1200" dirty="0">
              <a:latin typeface="Calibri"/>
              <a:cs typeface="Calibri"/>
            </a:rPr>
            <a:t>c z l</a:t>
          </a:r>
          <a:r>
            <a:rPr lang="pl-PL" sz="1400" i="0" kern="1200" dirty="0">
              <a:latin typeface="Calibri"/>
              <a:cs typeface="Calibri"/>
            </a:rPr>
            <a:t>ękiem, stopniowo go oswajamy. </a:t>
          </a:r>
          <a:endParaRPr lang="en-US" sz="1400" i="1" kern="1200" dirty="0"/>
        </a:p>
      </dsp:txBody>
      <dsp:txXfrm>
        <a:off x="60747" y="1097781"/>
        <a:ext cx="10394106" cy="19525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867EE-3D19-4DF9-ABAD-99A5DCA27A47}">
      <dsp:nvSpPr>
        <dsp:cNvPr id="0" name=""/>
        <dsp:cNvSpPr/>
      </dsp:nvSpPr>
      <dsp:spPr>
        <a:xfrm>
          <a:off x="783535" y="336"/>
          <a:ext cx="2457367" cy="14744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i="0" kern="1200" dirty="0"/>
            <a:t>•</a:t>
          </a:r>
          <a:r>
            <a:rPr lang="en-US" sz="1100" i="0" kern="1200" dirty="0" err="1"/>
            <a:t>Spróbuj</a:t>
          </a:r>
          <a:r>
            <a:rPr lang="en-US" sz="1100" i="0" kern="1200" dirty="0"/>
            <a:t> </a:t>
          </a:r>
          <a:r>
            <a:rPr lang="en-US" sz="1100" i="0" kern="1200" dirty="0" err="1"/>
            <a:t>zrozumieć</a:t>
          </a:r>
          <a:r>
            <a:rPr lang="en-US" sz="1100" i="0" kern="1200" dirty="0"/>
            <a:t> </a:t>
          </a:r>
          <a:r>
            <a:rPr lang="en-US" sz="1100" i="0" kern="1200" dirty="0" err="1"/>
            <a:t>jego</a:t>
          </a:r>
          <a:r>
            <a:rPr lang="en-US" sz="1100" i="0" kern="1200" dirty="0"/>
            <a:t> </a:t>
          </a:r>
          <a:r>
            <a:rPr lang="en-US" sz="1100" i="0" kern="1200" dirty="0" err="1"/>
            <a:t>lęk</a:t>
          </a:r>
          <a:r>
            <a:rPr lang="en-US" sz="1100" i="0" kern="1200" dirty="0"/>
            <a:t>. </a:t>
          </a:r>
          <a:r>
            <a:rPr lang="en-US" sz="1100" i="0" kern="1200" dirty="0" err="1"/>
            <a:t>Pamiętaj</a:t>
          </a:r>
          <a:r>
            <a:rPr lang="en-US" sz="1100" i="0" kern="1200" dirty="0"/>
            <a:t>, </a:t>
          </a:r>
          <a:r>
            <a:rPr lang="en-US" sz="1100" i="0" kern="1200" dirty="0" err="1"/>
            <a:t>że</a:t>
          </a:r>
          <a:r>
            <a:rPr lang="en-US" sz="1100" i="0" kern="1200" dirty="0"/>
            <a:t> z </a:t>
          </a:r>
          <a:r>
            <a:rPr lang="en-US" sz="1100" i="0" kern="1200" dirty="0" err="1"/>
            <a:t>niego</a:t>
          </a:r>
          <a:r>
            <a:rPr lang="en-US" sz="1100" i="0" kern="1200" dirty="0"/>
            <a:t> </a:t>
          </a:r>
          <a:r>
            <a:rPr lang="en-US" sz="1100" i="0" kern="1200" dirty="0" err="1"/>
            <a:t>wyrośnie</a:t>
          </a:r>
          <a:r>
            <a:rPr lang="en-US" sz="1100" i="0" kern="1200" dirty="0"/>
            <a:t>. </a:t>
          </a:r>
          <a:r>
            <a:rPr lang="en-US" sz="1100" i="0" kern="1200" dirty="0" err="1"/>
            <a:t>Powiedz</a:t>
          </a:r>
          <a:r>
            <a:rPr lang="en-US" sz="1100" i="0" kern="1200" dirty="0"/>
            <a:t> mu: „ </a:t>
          </a:r>
          <a:r>
            <a:rPr lang="en-US" sz="1100" b="1" i="1" kern="1200" dirty="0" err="1"/>
            <a:t>każdy</a:t>
          </a:r>
          <a:r>
            <a:rPr lang="en-US" sz="1100" b="1" i="1" kern="1200" dirty="0"/>
            <a:t> </a:t>
          </a:r>
          <a:r>
            <a:rPr lang="en-US" sz="1100" b="1" i="1" kern="1200" dirty="0" err="1"/>
            <a:t>się</a:t>
          </a:r>
          <a:r>
            <a:rPr lang="en-US" sz="1100" b="1" i="1" kern="1200" dirty="0"/>
            <a:t> </a:t>
          </a:r>
          <a:r>
            <a:rPr lang="en-US" sz="1100" b="1" i="1" kern="1200" dirty="0" err="1"/>
            <a:t>czasem</a:t>
          </a:r>
          <a:r>
            <a:rPr lang="en-US" sz="1100" b="1" i="1" kern="1200" dirty="0"/>
            <a:t> </a:t>
          </a:r>
          <a:r>
            <a:rPr lang="en-US" sz="1100" b="1" i="1" kern="1200" dirty="0" err="1"/>
            <a:t>boi</a:t>
          </a:r>
          <a:r>
            <a:rPr lang="en-US" sz="1100" b="1" i="1" kern="1200" dirty="0"/>
            <a:t> </a:t>
          </a:r>
          <a:r>
            <a:rPr lang="en-US" sz="1100" b="1" i="1" kern="1200" dirty="0" err="1"/>
            <a:t>i</a:t>
          </a:r>
          <a:r>
            <a:rPr lang="en-US" sz="1100" b="1" i="1" kern="1200" dirty="0"/>
            <a:t> </a:t>
          </a:r>
          <a:r>
            <a:rPr lang="en-US" sz="1100" b="1" i="1" kern="1200" dirty="0" err="1"/>
            <a:t>nie</a:t>
          </a:r>
          <a:r>
            <a:rPr lang="en-US" sz="1100" b="1" i="1" kern="1200" dirty="0"/>
            <a:t> ma w </a:t>
          </a:r>
          <a:r>
            <a:rPr lang="en-US" sz="1100" b="1" i="1" kern="1200" dirty="0" err="1"/>
            <a:t>tym</a:t>
          </a:r>
          <a:r>
            <a:rPr lang="en-US" sz="1100" b="1" i="1" kern="1200" dirty="0"/>
            <a:t> </a:t>
          </a:r>
          <a:r>
            <a:rPr lang="en-US" sz="1100" b="1" i="1" kern="1200" dirty="0" err="1"/>
            <a:t>niczego</a:t>
          </a:r>
          <a:r>
            <a:rPr lang="en-US" sz="1100" b="1" i="1" kern="1200" dirty="0"/>
            <a:t> </a:t>
          </a:r>
          <a:r>
            <a:rPr lang="en-US" sz="1100" b="1" i="1" kern="1200" dirty="0" err="1"/>
            <a:t>nagannego</a:t>
          </a:r>
          <a:r>
            <a:rPr lang="en-US" sz="1100" b="1" i="1" kern="1200" dirty="0"/>
            <a:t>”.</a:t>
          </a:r>
          <a:r>
            <a:rPr lang="en-US" sz="1100" b="1" i="1" kern="1200" dirty="0">
              <a:latin typeface="Elephant"/>
            </a:rPr>
            <a:t> </a:t>
          </a:r>
          <a:endParaRPr lang="en-US" sz="1100" i="1" kern="1200" dirty="0">
            <a:latin typeface="Elephant"/>
          </a:endParaRPr>
        </a:p>
      </dsp:txBody>
      <dsp:txXfrm>
        <a:off x="826719" y="43520"/>
        <a:ext cx="2370999" cy="1388052"/>
      </dsp:txXfrm>
    </dsp:sp>
    <dsp:sp modelId="{36E0F974-4C37-45D2-9056-826633B80290}">
      <dsp:nvSpPr>
        <dsp:cNvPr id="0" name=""/>
        <dsp:cNvSpPr/>
      </dsp:nvSpPr>
      <dsp:spPr>
        <a:xfrm>
          <a:off x="3457150" y="432833"/>
          <a:ext cx="520961" cy="6094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3457150" y="554718"/>
        <a:ext cx="364673" cy="365657"/>
      </dsp:txXfrm>
    </dsp:sp>
    <dsp:sp modelId="{BD5E7FA7-F1B5-4DB5-8F9F-C76A201A6F93}">
      <dsp:nvSpPr>
        <dsp:cNvPr id="0" name=""/>
        <dsp:cNvSpPr/>
      </dsp:nvSpPr>
      <dsp:spPr>
        <a:xfrm>
          <a:off x="4223849" y="336"/>
          <a:ext cx="2457367" cy="14744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i="0" kern="1200" dirty="0"/>
            <a:t>•Staraj się poznać przyczyny lęku i pozwól przez jakiś czas unikać budzącej lęk sytuacji. </a:t>
          </a:r>
          <a:endParaRPr lang="en-US" sz="1100" kern="1200" dirty="0"/>
        </a:p>
      </dsp:txBody>
      <dsp:txXfrm>
        <a:off x="4267033" y="43520"/>
        <a:ext cx="2370999" cy="1388052"/>
      </dsp:txXfrm>
    </dsp:sp>
    <dsp:sp modelId="{67821ABC-5C19-4B46-BE12-0A09E05090F2}">
      <dsp:nvSpPr>
        <dsp:cNvPr id="0" name=""/>
        <dsp:cNvSpPr/>
      </dsp:nvSpPr>
      <dsp:spPr>
        <a:xfrm>
          <a:off x="6897464" y="432833"/>
          <a:ext cx="520961" cy="6094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6897464" y="554718"/>
        <a:ext cx="364673" cy="365657"/>
      </dsp:txXfrm>
    </dsp:sp>
    <dsp:sp modelId="{112174B2-27F6-45B7-946A-0818F2C86E24}">
      <dsp:nvSpPr>
        <dsp:cNvPr id="0" name=""/>
        <dsp:cNvSpPr/>
      </dsp:nvSpPr>
      <dsp:spPr>
        <a:xfrm>
          <a:off x="7664163" y="336"/>
          <a:ext cx="2457367" cy="14744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i="0" kern="1200" dirty="0"/>
            <a:t>•</a:t>
          </a:r>
          <a:r>
            <a:rPr lang="en-US" sz="1100" i="0" kern="1200" dirty="0" err="1"/>
            <a:t>Stosuj</a:t>
          </a:r>
          <a:r>
            <a:rPr lang="en-US" sz="1100" i="0" kern="1200" dirty="0"/>
            <a:t> </a:t>
          </a:r>
          <a:r>
            <a:rPr lang="en-US" sz="1100" i="0" kern="1200" dirty="0" err="1"/>
            <a:t>metodę</a:t>
          </a:r>
          <a:r>
            <a:rPr lang="en-US" sz="1100" i="0" kern="1200" dirty="0"/>
            <a:t> </a:t>
          </a:r>
          <a:r>
            <a:rPr lang="en-US" sz="1100" i="0" kern="1200" dirty="0" err="1"/>
            <a:t>małych</a:t>
          </a:r>
          <a:r>
            <a:rPr lang="en-US" sz="1100" i="0" kern="1200" dirty="0"/>
            <a:t> </a:t>
          </a:r>
          <a:r>
            <a:rPr lang="en-US" sz="1100" i="0" kern="1200" dirty="0" err="1"/>
            <a:t>kroków</a:t>
          </a:r>
          <a:r>
            <a:rPr lang="en-US" sz="1100" i="0" kern="1200" dirty="0"/>
            <a:t>. </a:t>
          </a:r>
          <a:r>
            <a:rPr lang="en-US" sz="1100" i="0" kern="1200" dirty="0" err="1"/>
            <a:t>Pozwól</a:t>
          </a:r>
          <a:r>
            <a:rPr lang="en-US" sz="1100" i="0" kern="1200" dirty="0"/>
            <a:t> </a:t>
          </a:r>
          <a:r>
            <a:rPr lang="en-US" sz="1100" i="0" kern="1200" dirty="0" err="1"/>
            <a:t>stopniowo</a:t>
          </a:r>
          <a:r>
            <a:rPr lang="en-US" sz="1100" i="0" kern="1200" dirty="0"/>
            <a:t> </a:t>
          </a:r>
          <a:r>
            <a:rPr lang="en-US" sz="1100" i="0" kern="1200" dirty="0" err="1"/>
            <a:t>oswajać</a:t>
          </a:r>
          <a:r>
            <a:rPr lang="en-US" sz="1100" i="0" kern="1200" dirty="0"/>
            <a:t> </a:t>
          </a:r>
          <a:r>
            <a:rPr lang="en-US" sz="1100" i="0" kern="1200" dirty="0" err="1"/>
            <a:t>się</a:t>
          </a:r>
          <a:r>
            <a:rPr lang="en-US" sz="1100" i="0" kern="1200" dirty="0"/>
            <a:t> </a:t>
          </a:r>
          <a:br>
            <a:rPr lang="en-US" sz="1100" i="0" kern="1200" dirty="0">
              <a:latin typeface="Elephant"/>
            </a:rPr>
          </a:br>
          <a:r>
            <a:rPr lang="en-US" sz="1100" i="0" kern="1200" dirty="0"/>
            <a:t>z </a:t>
          </a:r>
          <a:r>
            <a:rPr lang="en-US" sz="1100" i="0" kern="1200" dirty="0" err="1"/>
            <a:t>obiektem</a:t>
          </a:r>
          <a:r>
            <a:rPr lang="en-US" sz="1100" i="0" kern="1200" dirty="0"/>
            <a:t> </a:t>
          </a:r>
          <a:r>
            <a:rPr lang="en-US" sz="1100" i="0" kern="1200" dirty="0" err="1"/>
            <a:t>lub</a:t>
          </a:r>
          <a:r>
            <a:rPr lang="en-US" sz="1100" i="0" kern="1200" dirty="0"/>
            <a:t> </a:t>
          </a:r>
          <a:r>
            <a:rPr lang="en-US" sz="1100" i="0" kern="1200" dirty="0" err="1"/>
            <a:t>sytuacją</a:t>
          </a:r>
          <a:r>
            <a:rPr lang="en-US" sz="1100" i="0" kern="1200" dirty="0"/>
            <a:t>, </a:t>
          </a:r>
          <a:r>
            <a:rPr lang="en-US" sz="1100" i="0" kern="1200" dirty="0" err="1"/>
            <a:t>której</a:t>
          </a:r>
          <a:r>
            <a:rPr lang="en-US" sz="1100" i="0" kern="1200" dirty="0"/>
            <a:t> </a:t>
          </a:r>
          <a:r>
            <a:rPr lang="en-US" sz="1100" i="0" kern="1200" dirty="0" err="1"/>
            <a:t>się</a:t>
          </a:r>
          <a:r>
            <a:rPr lang="en-US" sz="1100" i="0" kern="1200" dirty="0"/>
            <a:t> </a:t>
          </a:r>
          <a:r>
            <a:rPr lang="en-US" sz="1100" i="0" kern="1200" dirty="0" err="1"/>
            <a:t>boi</a:t>
          </a:r>
          <a:r>
            <a:rPr lang="en-US" sz="1100" i="0" kern="1200" dirty="0"/>
            <a:t>.</a:t>
          </a:r>
          <a:r>
            <a:rPr lang="en-US" sz="1100" i="0" kern="1200" dirty="0">
              <a:latin typeface="Elephant"/>
            </a:rPr>
            <a:t> </a:t>
          </a:r>
          <a:endParaRPr lang="en-US" sz="1100" kern="1200" dirty="0"/>
        </a:p>
      </dsp:txBody>
      <dsp:txXfrm>
        <a:off x="7707347" y="43520"/>
        <a:ext cx="2370999" cy="1388052"/>
      </dsp:txXfrm>
    </dsp:sp>
    <dsp:sp modelId="{61AC92BB-A66B-4FB9-AE68-07E0BC4A1CF8}">
      <dsp:nvSpPr>
        <dsp:cNvPr id="0" name=""/>
        <dsp:cNvSpPr/>
      </dsp:nvSpPr>
      <dsp:spPr>
        <a:xfrm rot="5400000">
          <a:off x="8632366" y="1646772"/>
          <a:ext cx="520961" cy="6094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8710018" y="1691005"/>
        <a:ext cx="365657" cy="364673"/>
      </dsp:txXfrm>
    </dsp:sp>
    <dsp:sp modelId="{50739E1B-7FAF-4AA3-9727-86061706B3BD}">
      <dsp:nvSpPr>
        <dsp:cNvPr id="0" name=""/>
        <dsp:cNvSpPr/>
      </dsp:nvSpPr>
      <dsp:spPr>
        <a:xfrm>
          <a:off x="7664163" y="2457703"/>
          <a:ext cx="2457367" cy="14744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i="0" kern="1200" dirty="0" err="1"/>
            <a:t>Uwaga</a:t>
          </a:r>
          <a:r>
            <a:rPr lang="en-US" sz="1100" i="0" kern="1200" dirty="0"/>
            <a:t>: </a:t>
          </a:r>
          <a:r>
            <a:rPr lang="en-US" sz="1100" i="0" kern="1200" dirty="0" err="1"/>
            <a:t>Takie</a:t>
          </a:r>
          <a:r>
            <a:rPr lang="en-US" sz="1100" i="0" kern="1200" dirty="0"/>
            <a:t> </a:t>
          </a:r>
          <a:r>
            <a:rPr lang="en-US" sz="1100" i="0" kern="1200" dirty="0" err="1"/>
            <a:t>stopniowanie</a:t>
          </a:r>
          <a:r>
            <a:rPr lang="en-US" sz="1100" i="0" kern="1200" dirty="0"/>
            <a:t> </a:t>
          </a:r>
          <a:r>
            <a:rPr lang="en-US" sz="1100" i="0" kern="1200" dirty="0" err="1"/>
            <a:t>nie</a:t>
          </a:r>
          <a:r>
            <a:rPr lang="en-US" sz="1100" i="0" kern="1200" dirty="0"/>
            <a:t> </a:t>
          </a:r>
          <a:r>
            <a:rPr lang="en-US" sz="1100" i="0" kern="1200" dirty="0" err="1"/>
            <a:t>zawsze</a:t>
          </a:r>
          <a:r>
            <a:rPr lang="en-US" sz="1100" i="0" kern="1200" dirty="0"/>
            <a:t> </a:t>
          </a:r>
          <a:r>
            <a:rPr lang="en-US" sz="1100" i="0" kern="1200" dirty="0" err="1"/>
            <a:t>się</a:t>
          </a:r>
          <a:r>
            <a:rPr lang="en-US" sz="1100" i="0" kern="1200" dirty="0"/>
            <a:t> </a:t>
          </a:r>
          <a:r>
            <a:rPr lang="en-US" sz="1100" i="0" kern="1200" dirty="0" err="1"/>
            <a:t>sprawdza</a:t>
          </a:r>
          <a:r>
            <a:rPr lang="en-US" sz="1100" i="0" kern="1200" dirty="0"/>
            <a:t>!</a:t>
          </a:r>
          <a:endParaRPr lang="en-US" sz="1100" kern="1200" dirty="0"/>
        </a:p>
      </dsp:txBody>
      <dsp:txXfrm>
        <a:off x="7707347" y="2500887"/>
        <a:ext cx="2370999" cy="1388052"/>
      </dsp:txXfrm>
    </dsp:sp>
    <dsp:sp modelId="{B10C9440-B4AA-4B89-AFC2-E23AB897DEC5}">
      <dsp:nvSpPr>
        <dsp:cNvPr id="0" name=""/>
        <dsp:cNvSpPr/>
      </dsp:nvSpPr>
      <dsp:spPr>
        <a:xfrm rot="10800000">
          <a:off x="6926953" y="2890200"/>
          <a:ext cx="520961" cy="6094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7083241" y="3012085"/>
        <a:ext cx="364673" cy="365657"/>
      </dsp:txXfrm>
    </dsp:sp>
    <dsp:sp modelId="{A43B47C4-E781-42FE-9EA0-833A85B9603C}">
      <dsp:nvSpPr>
        <dsp:cNvPr id="0" name=""/>
        <dsp:cNvSpPr/>
      </dsp:nvSpPr>
      <dsp:spPr>
        <a:xfrm>
          <a:off x="4223849" y="2457703"/>
          <a:ext cx="2457367" cy="14744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n-US" sz="1100" i="0" kern="1200" dirty="0"/>
            <a:t>•</a:t>
          </a:r>
          <a:r>
            <a:rPr lang="en-US" sz="1100" i="0" kern="1200" dirty="0" err="1"/>
            <a:t>Zapoznaj</a:t>
          </a:r>
          <a:r>
            <a:rPr lang="en-US" sz="1100" i="0" kern="1200" dirty="0"/>
            <a:t> </a:t>
          </a:r>
          <a:r>
            <a:rPr lang="en-US" sz="1100" i="0" kern="1200" dirty="0" err="1"/>
            <a:t>się</a:t>
          </a:r>
          <a:r>
            <a:rPr lang="en-US" sz="1100" i="0" kern="1200" dirty="0"/>
            <a:t> z </a:t>
          </a:r>
          <a:r>
            <a:rPr lang="en-US" sz="1100" i="0" kern="1200" dirty="0" err="1"/>
            <a:t>tym</a:t>
          </a:r>
          <a:r>
            <a:rPr lang="en-US" sz="1100" i="0" kern="1200" dirty="0"/>
            <a:t>, </a:t>
          </a:r>
          <a:r>
            <a:rPr lang="en-US" sz="1100" i="0" kern="1200" dirty="0" err="1"/>
            <a:t>czego</a:t>
          </a:r>
          <a:r>
            <a:rPr lang="en-US" sz="1100" i="0" kern="1200" dirty="0"/>
            <a:t> </a:t>
          </a:r>
          <a:r>
            <a:rPr lang="en-US" sz="1100" i="0" kern="1200" dirty="0" err="1"/>
            <a:t>boją</a:t>
          </a:r>
          <a:r>
            <a:rPr lang="en-US" sz="1100" i="0" kern="1200" dirty="0"/>
            <a:t> </a:t>
          </a:r>
          <a:r>
            <a:rPr lang="en-US" sz="1100" i="0" kern="1200" dirty="0" err="1"/>
            <a:t>się</a:t>
          </a:r>
          <a:r>
            <a:rPr lang="en-US" sz="1100" i="0" kern="1200" dirty="0"/>
            <a:t> </a:t>
          </a:r>
          <a:r>
            <a:rPr lang="en-US" sz="1100" i="0" kern="1200" dirty="0" err="1"/>
            <a:t>dzieci</a:t>
          </a:r>
          <a:r>
            <a:rPr lang="en-US" sz="1100" i="0" kern="1200" dirty="0"/>
            <a:t> w </a:t>
          </a:r>
          <a:r>
            <a:rPr lang="en-US" sz="1100" i="0" kern="1200" dirty="0" err="1"/>
            <a:t>różnych</a:t>
          </a:r>
          <a:r>
            <a:rPr lang="en-US" sz="1100" i="0" kern="1200" dirty="0"/>
            <a:t> </a:t>
          </a:r>
          <a:r>
            <a:rPr lang="en-US" sz="1100" i="0" kern="1200" dirty="0" err="1"/>
            <a:t>okresach</a:t>
          </a:r>
          <a:r>
            <a:rPr lang="en-US" sz="1100" i="0" kern="1200" dirty="0"/>
            <a:t> </a:t>
          </a:r>
          <a:r>
            <a:rPr lang="en-US" sz="1100" i="0" kern="1200" dirty="0" err="1"/>
            <a:t>rozwoju</a:t>
          </a:r>
          <a:r>
            <a:rPr lang="en-US" sz="1100" i="0" kern="1200" dirty="0"/>
            <a:t>. </a:t>
          </a:r>
          <a:r>
            <a:rPr lang="en-US" sz="1100" i="0" kern="1200" dirty="0" err="1"/>
            <a:t>Wiedza</a:t>
          </a:r>
          <a:r>
            <a:rPr lang="en-US" sz="1100" i="0" kern="1200" dirty="0"/>
            <a:t> </a:t>
          </a:r>
          <a:br>
            <a:rPr lang="en-US" sz="1100" i="0" kern="1200" dirty="0">
              <a:latin typeface="Elephant"/>
            </a:rPr>
          </a:br>
          <a:r>
            <a:rPr lang="en-US" sz="1100" i="0" kern="1200" dirty="0"/>
            <a:t>o </a:t>
          </a:r>
          <a:r>
            <a:rPr lang="en-US" sz="1100" i="0" kern="1200" dirty="0" err="1"/>
            <a:t>tym</a:t>
          </a:r>
          <a:r>
            <a:rPr lang="en-US" sz="1100" i="0" kern="1200" dirty="0"/>
            <a:t>, </a:t>
          </a:r>
          <a:r>
            <a:rPr lang="en-US" sz="1100" i="0" kern="1200" dirty="0" err="1"/>
            <a:t>że</a:t>
          </a:r>
          <a:r>
            <a:rPr lang="en-US" sz="1100" i="0" kern="1200" dirty="0"/>
            <a:t> </a:t>
          </a:r>
          <a:r>
            <a:rPr lang="en-US" sz="1100" i="0" kern="1200" dirty="0" err="1"/>
            <a:t>niektóre</a:t>
          </a:r>
          <a:r>
            <a:rPr lang="en-US" sz="1100" i="0" kern="1200" dirty="0"/>
            <a:t> </a:t>
          </a:r>
          <a:r>
            <a:rPr lang="en-US" sz="1100" i="0" kern="1200" dirty="0" err="1"/>
            <a:t>rodzaje</a:t>
          </a:r>
          <a:r>
            <a:rPr lang="en-US" sz="1100" i="0" kern="1200" dirty="0"/>
            <a:t> </a:t>
          </a:r>
          <a:r>
            <a:rPr lang="en-US" sz="1100" i="0" kern="1200" dirty="0" err="1"/>
            <a:t>lęków</a:t>
          </a:r>
          <a:r>
            <a:rPr lang="en-US" sz="1100" i="0" kern="1200" dirty="0"/>
            <a:t> </a:t>
          </a:r>
          <a:r>
            <a:rPr lang="en-US" sz="1100" i="0" kern="1200" dirty="0" err="1"/>
            <a:t>są</a:t>
          </a:r>
          <a:r>
            <a:rPr lang="en-US" sz="1100" i="0" kern="1200" dirty="0"/>
            <a:t> </a:t>
          </a:r>
          <a:r>
            <a:rPr lang="en-US" sz="1100" i="0" kern="1200" dirty="0" err="1"/>
            <a:t>typowe</a:t>
          </a:r>
          <a:r>
            <a:rPr lang="en-US" sz="1100" i="0" kern="1200" dirty="0"/>
            <a:t> </a:t>
          </a:r>
          <a:r>
            <a:rPr lang="en-US" sz="1100" i="0" kern="1200" dirty="0" err="1"/>
            <a:t>dla</a:t>
          </a:r>
          <a:r>
            <a:rPr lang="en-US" sz="1100" i="0" kern="1200" dirty="0"/>
            <a:t> </a:t>
          </a:r>
          <a:r>
            <a:rPr lang="en-US" sz="1100" i="0" kern="1200" dirty="0" err="1"/>
            <a:t>danego</a:t>
          </a:r>
          <a:r>
            <a:rPr lang="en-US" sz="1100" i="0" kern="1200" dirty="0"/>
            <a:t> </a:t>
          </a:r>
          <a:r>
            <a:rPr lang="en-US" sz="1100" i="0" kern="1200" dirty="0" err="1"/>
            <a:t>wieku</a:t>
          </a:r>
          <a:r>
            <a:rPr lang="en-US" sz="1100" i="0" kern="1200" dirty="0"/>
            <a:t> </a:t>
          </a:r>
          <a:r>
            <a:rPr lang="en-US" sz="1100" i="0" kern="1200" dirty="0" err="1"/>
            <a:t>i</a:t>
          </a:r>
          <a:r>
            <a:rPr lang="en-US" sz="1100" i="0" kern="1200" dirty="0"/>
            <a:t> </a:t>
          </a:r>
          <a:r>
            <a:rPr lang="en-US" sz="1100" i="0" kern="1200" dirty="0" err="1"/>
            <a:t>na</a:t>
          </a:r>
          <a:r>
            <a:rPr lang="en-US" sz="1100" i="0" kern="1200" dirty="0"/>
            <a:t> </a:t>
          </a:r>
          <a:r>
            <a:rPr lang="en-US" sz="1100" i="0" kern="1200" dirty="0" err="1"/>
            <a:t>ogół</a:t>
          </a:r>
          <a:r>
            <a:rPr lang="en-US" sz="1100" i="0" kern="1200" dirty="0"/>
            <a:t> </a:t>
          </a:r>
          <a:r>
            <a:rPr lang="en-US" sz="1100" i="0" kern="1200" dirty="0" err="1"/>
            <a:t>szybko</a:t>
          </a:r>
          <a:r>
            <a:rPr lang="en-US" sz="1100" i="0" kern="1200" dirty="0"/>
            <a:t> </a:t>
          </a:r>
          <a:r>
            <a:rPr lang="en-US" sz="1100" i="0" kern="1200" dirty="0" err="1"/>
            <a:t>mijają</a:t>
          </a:r>
          <a:r>
            <a:rPr lang="en-US" sz="1100" i="0" kern="1200" dirty="0"/>
            <a:t> </a:t>
          </a:r>
          <a:r>
            <a:rPr lang="en-US" sz="1100" i="0" kern="1200" dirty="0" err="1"/>
            <a:t>pozwoli</a:t>
          </a:r>
          <a:r>
            <a:rPr lang="en-US" sz="1100" i="0" kern="1200" dirty="0"/>
            <a:t> </a:t>
          </a:r>
          <a:r>
            <a:rPr lang="en-US" sz="1100" i="0" kern="1200" dirty="0" err="1"/>
            <a:t>mniej</a:t>
          </a:r>
          <a:r>
            <a:rPr lang="en-US" sz="1100" i="0" kern="1200" dirty="0"/>
            <a:t> </a:t>
          </a:r>
          <a:r>
            <a:rPr lang="en-US" sz="1100" i="0" kern="1200" dirty="0" err="1"/>
            <a:t>się</a:t>
          </a:r>
          <a:r>
            <a:rPr lang="en-US" sz="1100" i="0" kern="1200" dirty="0"/>
            <a:t> </a:t>
          </a:r>
          <a:r>
            <a:rPr lang="en-US" sz="1100" i="0" kern="1200" dirty="0" err="1"/>
            <a:t>nimi</a:t>
          </a:r>
          <a:r>
            <a:rPr lang="en-US" sz="1100" i="0" kern="1200" dirty="0"/>
            <a:t> </a:t>
          </a:r>
          <a:r>
            <a:rPr lang="en-US" sz="1100" i="0" kern="1200" dirty="0" err="1"/>
            <a:t>przejmować</a:t>
          </a:r>
          <a:r>
            <a:rPr lang="en-US" sz="1100" i="0" kern="1200" dirty="0"/>
            <a:t>.</a:t>
          </a:r>
          <a:r>
            <a:rPr lang="en-US" sz="1100" i="0" kern="1200" dirty="0">
              <a:latin typeface="Elephant"/>
            </a:rPr>
            <a:t> </a:t>
          </a:r>
          <a:endParaRPr lang="en-US" sz="1100" kern="1200" dirty="0"/>
        </a:p>
      </dsp:txBody>
      <dsp:txXfrm>
        <a:off x="4267033" y="2500887"/>
        <a:ext cx="2370999" cy="1388052"/>
      </dsp:txXfrm>
    </dsp:sp>
    <dsp:sp modelId="{12771D2B-2CF3-401E-AFCB-2A2C42B08B53}">
      <dsp:nvSpPr>
        <dsp:cNvPr id="0" name=""/>
        <dsp:cNvSpPr/>
      </dsp:nvSpPr>
      <dsp:spPr>
        <a:xfrm rot="10800000">
          <a:off x="3486639" y="2890200"/>
          <a:ext cx="520961" cy="60942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3642927" y="3012085"/>
        <a:ext cx="364673" cy="365657"/>
      </dsp:txXfrm>
    </dsp:sp>
    <dsp:sp modelId="{5F7053BA-5CD3-43B9-AC71-8E3E72B8ABEC}">
      <dsp:nvSpPr>
        <dsp:cNvPr id="0" name=""/>
        <dsp:cNvSpPr/>
      </dsp:nvSpPr>
      <dsp:spPr>
        <a:xfrm>
          <a:off x="783535" y="2457703"/>
          <a:ext cx="2457367" cy="14744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i="0" kern="1200" dirty="0"/>
            <a:t>•</a:t>
          </a:r>
          <a:r>
            <a:rPr lang="en-US" sz="1100" i="0" kern="1200" dirty="0" err="1"/>
            <a:t>Sprawdzaj</a:t>
          </a:r>
          <a:r>
            <a:rPr lang="en-US" sz="1100" i="0" kern="1200" dirty="0"/>
            <a:t>, </a:t>
          </a:r>
          <a:r>
            <a:rPr lang="en-US" sz="1100" i="0" kern="1200" dirty="0" err="1"/>
            <a:t>jakie</a:t>
          </a:r>
          <a:r>
            <a:rPr lang="en-US" sz="1100" i="0" kern="1200" dirty="0"/>
            <a:t> </a:t>
          </a:r>
          <a:r>
            <a:rPr lang="en-US" sz="1100" i="0" kern="1200" dirty="0" err="1"/>
            <a:t>programy</a:t>
          </a:r>
          <a:r>
            <a:rPr lang="en-US" sz="1100" i="0" kern="1200" dirty="0"/>
            <a:t> </a:t>
          </a:r>
          <a:r>
            <a:rPr lang="en-US" sz="1100" i="0" kern="1200" dirty="0" err="1"/>
            <a:t>ogląda</a:t>
          </a:r>
          <a:r>
            <a:rPr lang="en-US" sz="1100" i="0" kern="1200" dirty="0"/>
            <a:t> </a:t>
          </a:r>
          <a:r>
            <a:rPr lang="en-US" sz="1100" i="0" kern="1200" dirty="0" err="1"/>
            <a:t>dziecko</a:t>
          </a:r>
          <a:r>
            <a:rPr lang="en-US" sz="1100" i="0" kern="1200" dirty="0"/>
            <a:t> w </a:t>
          </a:r>
          <a:r>
            <a:rPr lang="en-US" sz="1100" i="0" kern="1200" dirty="0" err="1"/>
            <a:t>telewizji</a:t>
          </a:r>
          <a:r>
            <a:rPr lang="en-US" sz="1100" i="0" kern="1200" dirty="0"/>
            <a:t>. Nie </a:t>
          </a:r>
          <a:r>
            <a:rPr lang="en-US" sz="1100" i="0" kern="1200" dirty="0" err="1"/>
            <a:t>pozwól</a:t>
          </a:r>
          <a:r>
            <a:rPr lang="en-US" sz="1100" i="0" kern="1200" dirty="0"/>
            <a:t> </a:t>
          </a:r>
          <a:r>
            <a:rPr lang="en-US" sz="1100" i="0" kern="1200" dirty="0" err="1"/>
            <a:t>na</a:t>
          </a:r>
          <a:r>
            <a:rPr lang="en-US" sz="1100" i="0" kern="1200" dirty="0"/>
            <a:t> </a:t>
          </a:r>
          <a:r>
            <a:rPr lang="en-US" sz="1100" i="0" kern="1200" dirty="0" err="1"/>
            <a:t>oglądanie</a:t>
          </a:r>
          <a:r>
            <a:rPr lang="en-US" sz="1100" i="0" kern="1200" dirty="0"/>
            <a:t> </a:t>
          </a:r>
          <a:r>
            <a:rPr lang="en-US" sz="1100" i="0" kern="1200" dirty="0" err="1"/>
            <a:t>programów</a:t>
          </a:r>
          <a:r>
            <a:rPr lang="en-US" sz="1100" i="0" kern="1200" dirty="0"/>
            <a:t> </a:t>
          </a:r>
          <a:r>
            <a:rPr lang="en-US" sz="1100" i="0" kern="1200" dirty="0" err="1"/>
            <a:t>zawierających</a:t>
          </a:r>
          <a:r>
            <a:rPr lang="en-US" sz="1100" i="0" kern="1200" dirty="0"/>
            <a:t> </a:t>
          </a:r>
          <a:r>
            <a:rPr lang="en-US" sz="1100" i="0" kern="1200" dirty="0" err="1"/>
            <a:t>sceny</a:t>
          </a:r>
          <a:r>
            <a:rPr lang="en-US" sz="1100" i="0" kern="1200" dirty="0"/>
            <a:t> </a:t>
          </a:r>
          <a:r>
            <a:rPr lang="en-US" sz="1100" i="0" kern="1200" dirty="0" err="1"/>
            <a:t>pełne</a:t>
          </a:r>
          <a:r>
            <a:rPr lang="en-US" sz="1100" i="0" kern="1200" dirty="0"/>
            <a:t> </a:t>
          </a:r>
          <a:r>
            <a:rPr lang="en-US" sz="1100" i="0" kern="1200" dirty="0" err="1"/>
            <a:t>agresji</a:t>
          </a:r>
          <a:r>
            <a:rPr lang="en-US" sz="1100" i="0" kern="1200" dirty="0"/>
            <a:t>, </a:t>
          </a:r>
          <a:r>
            <a:rPr lang="en-US" sz="1100" i="0" kern="1200" dirty="0" err="1"/>
            <a:t>przemocy</a:t>
          </a:r>
          <a:r>
            <a:rPr lang="en-US" sz="1100" i="0" kern="1200" dirty="0"/>
            <a:t>, </a:t>
          </a:r>
          <a:r>
            <a:rPr lang="en-US" sz="1100" i="0" kern="1200" dirty="0" err="1"/>
            <a:t>nieszczęść</a:t>
          </a:r>
          <a:r>
            <a:rPr lang="en-US" sz="1100" i="0" kern="1200" dirty="0"/>
            <a:t>. </a:t>
          </a:r>
          <a:endParaRPr lang="en-US" sz="1100" kern="1200" dirty="0"/>
        </a:p>
      </dsp:txBody>
      <dsp:txXfrm>
        <a:off x="826719" y="2500887"/>
        <a:ext cx="2370999" cy="13880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D6D0D-DD6A-4C98-AB88-8F6AF1A3A10C}">
      <dsp:nvSpPr>
        <dsp:cNvPr id="0" name=""/>
        <dsp:cNvSpPr/>
      </dsp:nvSpPr>
      <dsp:spPr>
        <a:xfrm>
          <a:off x="3080" y="49178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b="0" i="0" kern="1200" dirty="0"/>
            <a:t>•</a:t>
          </a:r>
          <a:r>
            <a:rPr lang="en-US" sz="1200" b="0" i="0" kern="1200" dirty="0" err="1"/>
            <a:t>Zaburzenia</a:t>
          </a:r>
          <a:r>
            <a:rPr lang="en-US" sz="1200" b="0" i="0" kern="1200" dirty="0"/>
            <a:t> </a:t>
          </a:r>
          <a:r>
            <a:rPr lang="en-US" sz="1200" b="0" i="0" kern="1200" dirty="0" err="1"/>
            <a:t>lękowe</a:t>
          </a:r>
          <a:r>
            <a:rPr lang="en-US" sz="1200" b="0" i="0" kern="1200" dirty="0"/>
            <a:t> </a:t>
          </a:r>
          <a:r>
            <a:rPr lang="en-US" sz="1200" b="0" i="0" kern="1200" dirty="0" err="1"/>
            <a:t>są</a:t>
          </a:r>
          <a:r>
            <a:rPr lang="en-US" sz="1200" b="0" i="0" kern="1200" dirty="0"/>
            <a:t> </a:t>
          </a:r>
          <a:r>
            <a:rPr lang="en-US" sz="1200" b="0" i="0" kern="1200" dirty="0" err="1"/>
            <a:t>częstym</a:t>
          </a:r>
          <a:r>
            <a:rPr lang="en-US" sz="1200" b="0" i="0" kern="1200" dirty="0"/>
            <a:t> </a:t>
          </a:r>
          <a:r>
            <a:rPr lang="en-US" sz="1200" b="0" i="0" kern="1200" dirty="0" err="1"/>
            <a:t>problemem</a:t>
          </a:r>
          <a:r>
            <a:rPr lang="en-US" sz="1200" b="0" i="0" kern="1200" dirty="0"/>
            <a:t> u </a:t>
          </a:r>
          <a:r>
            <a:rPr lang="en-US" sz="1200" b="0" i="0" kern="1200" dirty="0" err="1"/>
            <a:t>dzieci</a:t>
          </a:r>
          <a:r>
            <a:rPr lang="en-US" sz="1200" b="0" i="0" kern="1200" dirty="0"/>
            <a:t> </a:t>
          </a:r>
          <a:r>
            <a:rPr lang="en-US" sz="1200" b="0" i="0" kern="1200" dirty="0" err="1"/>
            <a:t>i</a:t>
          </a:r>
          <a:r>
            <a:rPr lang="en-US" sz="1200" b="0" i="0" kern="1200" dirty="0"/>
            <a:t> </a:t>
          </a:r>
          <a:r>
            <a:rPr lang="en-US" sz="1200" b="0" i="0" kern="1200" dirty="0" err="1"/>
            <a:t>młodzieży</a:t>
          </a:r>
          <a:r>
            <a:rPr lang="en-US" sz="1200" b="0" i="0" kern="1200" dirty="0"/>
            <a:t>.</a:t>
          </a:r>
          <a:r>
            <a:rPr lang="en-US" sz="1200" b="0" i="0" kern="1200" dirty="0">
              <a:latin typeface="Elephant"/>
            </a:rPr>
            <a:t> </a:t>
          </a:r>
          <a:endParaRPr lang="en-US" sz="1200" b="1" i="1" kern="1200" dirty="0">
            <a:latin typeface="Elephant"/>
          </a:endParaRPr>
        </a:p>
      </dsp:txBody>
      <dsp:txXfrm>
        <a:off x="3080" y="491782"/>
        <a:ext cx="2444055" cy="1466433"/>
      </dsp:txXfrm>
    </dsp:sp>
    <dsp:sp modelId="{A1BDED27-8041-46ED-9C4F-EE24753E62F2}">
      <dsp:nvSpPr>
        <dsp:cNvPr id="0" name=""/>
        <dsp:cNvSpPr/>
      </dsp:nvSpPr>
      <dsp:spPr>
        <a:xfrm>
          <a:off x="2691541" y="491782"/>
          <a:ext cx="2444055" cy="1466433"/>
        </a:xfrm>
        <a:prstGeom prst="rect">
          <a:avLst/>
        </a:prstGeom>
        <a:solidFill>
          <a:schemeClr val="accent2">
            <a:hueOff val="-1012822"/>
            <a:satOff val="50"/>
            <a:lumOff val="-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b="0" i="0" kern="1200" dirty="0"/>
            <a:t>•</a:t>
          </a:r>
          <a:r>
            <a:rPr lang="en-US" sz="1200" b="0" i="0" kern="1200" dirty="0" err="1"/>
            <a:t>Zaburzenia</a:t>
          </a:r>
          <a:r>
            <a:rPr lang="en-US" sz="1200" b="0" i="0" kern="1200" dirty="0"/>
            <a:t> </a:t>
          </a:r>
          <a:r>
            <a:rPr lang="en-US" sz="1200" b="0" i="0" kern="1200" dirty="0" err="1"/>
            <a:t>lękowe</a:t>
          </a:r>
          <a:r>
            <a:rPr lang="en-US" sz="1200" b="0" i="0" kern="1200" dirty="0"/>
            <a:t> </a:t>
          </a:r>
          <a:r>
            <a:rPr lang="en-US" sz="1200" b="0" i="0" kern="1200" dirty="0" err="1"/>
            <a:t>negatywnie</a:t>
          </a:r>
          <a:r>
            <a:rPr lang="en-US" sz="1200" b="0" i="0" kern="1200" dirty="0"/>
            <a:t> </a:t>
          </a:r>
          <a:r>
            <a:rPr lang="en-US" sz="1200" b="0" i="0" kern="1200" dirty="0" err="1"/>
            <a:t>wpływają</a:t>
          </a:r>
          <a:r>
            <a:rPr lang="en-US" sz="1200" b="0" i="0" kern="1200" dirty="0"/>
            <a:t> </a:t>
          </a:r>
          <a:r>
            <a:rPr lang="en-US" sz="1200" b="0" i="0" kern="1200" dirty="0" err="1"/>
            <a:t>na</a:t>
          </a:r>
          <a:r>
            <a:rPr lang="en-US" sz="1200" b="0" i="0" kern="1200" dirty="0"/>
            <a:t> </a:t>
          </a:r>
          <a:r>
            <a:rPr lang="en-US" sz="1200" b="0" i="0" kern="1200" dirty="0" err="1"/>
            <a:t>rozwój</a:t>
          </a:r>
          <a:r>
            <a:rPr lang="en-US" sz="1200" b="0" i="0" kern="1200" dirty="0"/>
            <a:t> </a:t>
          </a:r>
          <a:r>
            <a:rPr lang="en-US" sz="1200" b="0" i="0" kern="1200" dirty="0" err="1"/>
            <a:t>psychospołeczny</a:t>
          </a:r>
          <a:r>
            <a:rPr lang="en-US" sz="1200" b="0" i="0" kern="1200" dirty="0"/>
            <a:t> </a:t>
          </a:r>
          <a:r>
            <a:rPr lang="en-US" sz="1200" b="0" i="0" kern="1200" dirty="0" err="1"/>
            <a:t>i</a:t>
          </a:r>
          <a:r>
            <a:rPr lang="en-US" sz="1200" b="0" i="0" kern="1200" dirty="0"/>
            <a:t> </a:t>
          </a:r>
          <a:r>
            <a:rPr lang="en-US" sz="1200" b="0" i="0" kern="1200" dirty="0" err="1"/>
            <a:t>szkolny</a:t>
          </a:r>
          <a:r>
            <a:rPr lang="en-US" sz="1200" b="0" i="0" kern="1200" dirty="0"/>
            <a:t> </a:t>
          </a:r>
          <a:r>
            <a:rPr lang="en-US" sz="1200" b="0" i="0" kern="1200" dirty="0" err="1"/>
            <a:t>dziecka</a:t>
          </a:r>
          <a:r>
            <a:rPr lang="en-US" sz="1200" b="0" i="0" kern="1200" dirty="0"/>
            <a:t>, </a:t>
          </a:r>
          <a:r>
            <a:rPr lang="en-US" sz="1200" b="0" i="0" kern="1200" dirty="0" err="1"/>
            <a:t>dlatego</a:t>
          </a:r>
          <a:r>
            <a:rPr lang="en-US" sz="1200" b="0" i="0" kern="1200" dirty="0"/>
            <a:t> </a:t>
          </a:r>
          <a:r>
            <a:rPr lang="en-US" sz="1200" b="0" i="0" kern="1200" dirty="0" err="1"/>
            <a:t>warto</a:t>
          </a:r>
          <a:r>
            <a:rPr lang="en-US" sz="1200" b="0" i="0" kern="1200" dirty="0"/>
            <a:t> </a:t>
          </a:r>
          <a:r>
            <a:rPr lang="en-US" sz="1200" b="0" i="0" kern="1200" dirty="0" err="1"/>
            <a:t>jak</a:t>
          </a:r>
          <a:r>
            <a:rPr lang="en-US" sz="1200" b="0" i="0" kern="1200" dirty="0"/>
            <a:t> </a:t>
          </a:r>
          <a:r>
            <a:rPr lang="en-US" sz="1200" b="0" i="0" kern="1200" dirty="0" err="1"/>
            <a:t>najszybciej</a:t>
          </a:r>
          <a:r>
            <a:rPr lang="en-US" sz="1200" b="0" i="0" kern="1200" dirty="0"/>
            <a:t> </a:t>
          </a:r>
          <a:r>
            <a:rPr lang="en-US" sz="1200" b="0" i="0" kern="1200" dirty="0" err="1"/>
            <a:t>zasięgnąć</a:t>
          </a:r>
          <a:r>
            <a:rPr lang="en-US" sz="1200" b="0" i="0" kern="1200" dirty="0"/>
            <a:t> </a:t>
          </a:r>
          <a:r>
            <a:rPr lang="en-US" sz="1200" b="0" i="0" kern="1200" dirty="0" err="1"/>
            <a:t>porady</a:t>
          </a:r>
          <a:r>
            <a:rPr lang="en-US" sz="1200" b="0" i="0" kern="1200" dirty="0"/>
            <a:t> </a:t>
          </a:r>
          <a:r>
            <a:rPr lang="en-US" sz="1200" b="0" i="0" kern="1200" dirty="0" err="1"/>
            <a:t>lekarza</a:t>
          </a:r>
          <a:r>
            <a:rPr lang="en-US" sz="1200" b="0" i="0" kern="1200" dirty="0"/>
            <a:t> psychiatry </a:t>
          </a:r>
          <a:r>
            <a:rPr lang="en-US" sz="1200" b="0" i="0" kern="1200" dirty="0" err="1"/>
            <a:t>lub</a:t>
          </a:r>
          <a:r>
            <a:rPr lang="en-US" sz="1200" b="0" i="0" kern="1200" dirty="0"/>
            <a:t> </a:t>
          </a:r>
          <a:r>
            <a:rPr lang="en-US" sz="1200" b="0" i="0" kern="1200" dirty="0" err="1"/>
            <a:t>psychologa</a:t>
          </a:r>
          <a:r>
            <a:rPr lang="en-US" sz="1200" b="0" i="0" kern="1200" dirty="0"/>
            <a:t>.</a:t>
          </a:r>
          <a:r>
            <a:rPr lang="en-US" sz="1200" b="0" i="0" kern="1200" dirty="0">
              <a:latin typeface="Elephant"/>
            </a:rPr>
            <a:t> </a:t>
          </a:r>
          <a:endParaRPr lang="en-US" sz="1200" kern="1200" dirty="0"/>
        </a:p>
      </dsp:txBody>
      <dsp:txXfrm>
        <a:off x="2691541" y="491782"/>
        <a:ext cx="2444055" cy="1466433"/>
      </dsp:txXfrm>
    </dsp:sp>
    <dsp:sp modelId="{984B2B67-7EA2-4CA3-A1D0-81C3762FF5FC}">
      <dsp:nvSpPr>
        <dsp:cNvPr id="0" name=""/>
        <dsp:cNvSpPr/>
      </dsp:nvSpPr>
      <dsp:spPr>
        <a:xfrm>
          <a:off x="5380002" y="491782"/>
          <a:ext cx="2444055" cy="1466433"/>
        </a:xfrm>
        <a:prstGeom prst="rect">
          <a:avLst/>
        </a:prstGeom>
        <a:solidFill>
          <a:schemeClr val="accent2">
            <a:hueOff val="-2025644"/>
            <a:satOff val="100"/>
            <a:lumOff val="-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b="0" i="0" kern="1200" dirty="0"/>
            <a:t>•</a:t>
          </a:r>
          <a:r>
            <a:rPr lang="en-US" sz="1200" b="0" i="0" kern="1200" dirty="0" err="1"/>
            <a:t>Podstawową</a:t>
          </a:r>
          <a:r>
            <a:rPr lang="en-US" sz="1200" b="0" i="0" kern="1200" dirty="0"/>
            <a:t> </a:t>
          </a:r>
          <a:r>
            <a:rPr lang="en-US" sz="1200" b="0" i="0" kern="1200" dirty="0" err="1"/>
            <a:t>metodą</a:t>
          </a:r>
          <a:r>
            <a:rPr lang="en-US" sz="1200" b="0" i="0" kern="1200" dirty="0"/>
            <a:t> </a:t>
          </a:r>
          <a:r>
            <a:rPr lang="en-US" sz="1200" b="0" i="0" kern="1200" dirty="0" err="1"/>
            <a:t>leczenia</a:t>
          </a:r>
          <a:r>
            <a:rPr lang="en-US" sz="1200" b="0" i="0" kern="1200" dirty="0"/>
            <a:t> </a:t>
          </a:r>
          <a:r>
            <a:rPr lang="en-US" sz="1200" b="0" i="0" kern="1200" dirty="0" err="1"/>
            <a:t>są</a:t>
          </a:r>
          <a:r>
            <a:rPr lang="en-US" sz="1200" b="0" i="0" kern="1200" dirty="0"/>
            <a:t> </a:t>
          </a:r>
          <a:r>
            <a:rPr lang="en-US" sz="1200" b="0" i="0" kern="1200" dirty="0" err="1"/>
            <a:t>oddziaływania</a:t>
          </a:r>
          <a:r>
            <a:rPr lang="en-US" sz="1200" b="0" i="0" kern="1200" dirty="0"/>
            <a:t> </a:t>
          </a:r>
          <a:r>
            <a:rPr lang="en-US" sz="1200" b="0" i="0" kern="1200" dirty="0" err="1"/>
            <a:t>psychoterapeutyczne</a:t>
          </a:r>
          <a:r>
            <a:rPr lang="en-US" sz="1200" b="0" i="0" kern="1200" dirty="0"/>
            <a:t>, </a:t>
          </a:r>
          <a:r>
            <a:rPr lang="en-US" sz="1200" b="0" i="0" kern="1200" dirty="0" err="1"/>
            <a:t>które</a:t>
          </a:r>
          <a:r>
            <a:rPr lang="en-US" sz="1200" b="0" i="0" kern="1200" dirty="0"/>
            <a:t> w </a:t>
          </a:r>
          <a:r>
            <a:rPr lang="en-US" sz="1200" b="0" i="0" kern="1200" dirty="0" err="1"/>
            <a:t>większości</a:t>
          </a:r>
          <a:r>
            <a:rPr lang="en-US" sz="1200" b="0" i="0" kern="1200" dirty="0"/>
            <a:t> </a:t>
          </a:r>
          <a:r>
            <a:rPr lang="en-US" sz="1200" b="0" i="0" kern="1200" dirty="0" err="1"/>
            <a:t>przypadków</a:t>
          </a:r>
          <a:r>
            <a:rPr lang="en-US" sz="1200" b="0" i="0" kern="1200" dirty="0"/>
            <a:t> </a:t>
          </a:r>
          <a:r>
            <a:rPr lang="en-US" sz="1200" b="0" i="0" kern="1200" dirty="0" err="1"/>
            <a:t>przynoszą</a:t>
          </a:r>
          <a:r>
            <a:rPr lang="en-US" sz="1200" b="0" i="0" kern="1200" dirty="0"/>
            <a:t> </a:t>
          </a:r>
          <a:r>
            <a:rPr lang="en-US" sz="1200" b="0" i="0" kern="1200" dirty="0" err="1"/>
            <a:t>dobre</a:t>
          </a:r>
          <a:r>
            <a:rPr lang="en-US" sz="1200" b="0" i="0" kern="1200" dirty="0"/>
            <a:t> </a:t>
          </a:r>
          <a:r>
            <a:rPr lang="en-US" sz="1200" b="0" i="0" kern="1200" dirty="0" err="1"/>
            <a:t>efekty</a:t>
          </a:r>
          <a:r>
            <a:rPr lang="en-US" sz="1200" b="0" i="0" kern="1200" dirty="0"/>
            <a:t>.</a:t>
          </a:r>
          <a:r>
            <a:rPr lang="en-US" sz="1200" b="0" i="0" kern="1200" dirty="0">
              <a:latin typeface="Elephant"/>
            </a:rPr>
            <a:t> </a:t>
          </a:r>
          <a:endParaRPr lang="en-US" sz="1200" kern="1200" dirty="0"/>
        </a:p>
      </dsp:txBody>
      <dsp:txXfrm>
        <a:off x="5380002" y="491782"/>
        <a:ext cx="2444055" cy="1466433"/>
      </dsp:txXfrm>
    </dsp:sp>
    <dsp:sp modelId="{968EA32A-C61E-4E80-AABE-45922DCC555F}">
      <dsp:nvSpPr>
        <dsp:cNvPr id="0" name=""/>
        <dsp:cNvSpPr/>
      </dsp:nvSpPr>
      <dsp:spPr>
        <a:xfrm>
          <a:off x="8068463" y="491782"/>
          <a:ext cx="2444055" cy="1466433"/>
        </a:xfrm>
        <a:prstGeom prst="rect">
          <a:avLst/>
        </a:prstGeom>
        <a:solidFill>
          <a:schemeClr val="accent2">
            <a:hueOff val="-3038466"/>
            <a:satOff val="150"/>
            <a:lumOff val="-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b="0" i="0" kern="1200" dirty="0"/>
            <a:t>•</a:t>
          </a:r>
          <a:r>
            <a:rPr lang="en-US" sz="1200" b="0" i="0" kern="1200" dirty="0" err="1"/>
            <a:t>Jeśli</a:t>
          </a:r>
          <a:r>
            <a:rPr lang="en-US" sz="1200" b="0" i="0" kern="1200" dirty="0"/>
            <a:t> </a:t>
          </a:r>
          <a:r>
            <a:rPr lang="en-US" sz="1200" b="0" i="0" kern="1200" dirty="0" err="1"/>
            <a:t>objawy</a:t>
          </a:r>
          <a:r>
            <a:rPr lang="en-US" sz="1200" b="0" i="0" kern="1200" dirty="0"/>
            <a:t> </a:t>
          </a:r>
          <a:r>
            <a:rPr lang="en-US" sz="1200" b="0" i="0" kern="1200" dirty="0" err="1"/>
            <a:t>są</a:t>
          </a:r>
          <a:r>
            <a:rPr lang="en-US" sz="1200" b="0" i="0" kern="1200" dirty="0"/>
            <a:t> </a:t>
          </a:r>
          <a:r>
            <a:rPr lang="en-US" sz="1200" b="0" i="0" kern="1200" dirty="0" err="1"/>
            <a:t>bardzo</a:t>
          </a:r>
          <a:r>
            <a:rPr lang="en-US" sz="1200" b="0" i="0" kern="1200" dirty="0"/>
            <a:t> </a:t>
          </a:r>
          <a:r>
            <a:rPr lang="en-US" sz="1200" b="0" i="0" kern="1200" dirty="0" err="1"/>
            <a:t>nasilone</a:t>
          </a:r>
          <a:r>
            <a:rPr lang="en-US" sz="1200" b="0" i="0" kern="1200" dirty="0"/>
            <a:t>, </a:t>
          </a:r>
          <a:r>
            <a:rPr lang="en-US" sz="1200" b="0" i="0" kern="1200" dirty="0" err="1"/>
            <a:t>stosuje</a:t>
          </a:r>
          <a:r>
            <a:rPr lang="en-US" sz="1200" b="0" i="0" kern="1200" dirty="0"/>
            <a:t> </a:t>
          </a:r>
          <a:r>
            <a:rPr lang="en-US" sz="1200" b="0" i="0" kern="1200" dirty="0" err="1"/>
            <a:t>się</a:t>
          </a:r>
          <a:r>
            <a:rPr lang="en-US" sz="1200" b="0" i="0" kern="1200" dirty="0"/>
            <a:t> </a:t>
          </a:r>
          <a:r>
            <a:rPr lang="en-US" sz="1200" b="0" i="0" kern="1200" dirty="0" err="1"/>
            <a:t>leki</a:t>
          </a:r>
          <a:r>
            <a:rPr lang="en-US" sz="1200" b="0" i="0" kern="1200" dirty="0"/>
            <a:t>.</a:t>
          </a:r>
          <a:r>
            <a:rPr lang="en-US" sz="1200" b="0" i="0" kern="1200" dirty="0">
              <a:latin typeface="Elephant"/>
            </a:rPr>
            <a:t> </a:t>
          </a:r>
          <a:endParaRPr lang="en-US" sz="1200" kern="1200" dirty="0"/>
        </a:p>
      </dsp:txBody>
      <dsp:txXfrm>
        <a:off x="8068463" y="491782"/>
        <a:ext cx="2444055" cy="1466433"/>
      </dsp:txXfrm>
    </dsp:sp>
    <dsp:sp modelId="{7BB946DC-BB5F-4032-A464-4C01B2C7B6DB}">
      <dsp:nvSpPr>
        <dsp:cNvPr id="0" name=""/>
        <dsp:cNvSpPr/>
      </dsp:nvSpPr>
      <dsp:spPr>
        <a:xfrm>
          <a:off x="3080" y="2202621"/>
          <a:ext cx="2444055" cy="1466433"/>
        </a:xfrm>
        <a:prstGeom prst="rect">
          <a:avLst/>
        </a:prstGeom>
        <a:solidFill>
          <a:schemeClr val="accent2">
            <a:hueOff val="-4051288"/>
            <a:satOff val="200"/>
            <a:lumOff val="-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a:t>
          </a:r>
          <a:r>
            <a:rPr lang="en-US" sz="1200" b="0" i="0" kern="1200" dirty="0" err="1"/>
            <a:t>Bardzo</a:t>
          </a:r>
          <a:r>
            <a:rPr lang="en-US" sz="1200" b="0" i="0" kern="1200" dirty="0"/>
            <a:t> </a:t>
          </a:r>
          <a:r>
            <a:rPr lang="en-US" sz="1200" b="0" i="0" kern="1200" dirty="0" err="1"/>
            <a:t>ważne</a:t>
          </a:r>
          <a:r>
            <a:rPr lang="en-US" sz="1200" b="0" i="0" kern="1200" dirty="0"/>
            <a:t> jest, aby </a:t>
          </a:r>
          <a:r>
            <a:rPr lang="en-US" sz="1200" b="0" i="0" kern="1200" dirty="0" err="1"/>
            <a:t>nie</a:t>
          </a:r>
          <a:r>
            <a:rPr lang="en-US" sz="1200" b="0" i="0" kern="1200" dirty="0"/>
            <a:t> </a:t>
          </a:r>
          <a:r>
            <a:rPr lang="en-US" sz="1200" b="0" i="0" kern="1200" dirty="0" err="1"/>
            <a:t>izolować</a:t>
          </a:r>
          <a:r>
            <a:rPr lang="en-US" sz="1200" b="0" i="0" kern="1200" dirty="0"/>
            <a:t> </a:t>
          </a:r>
          <a:r>
            <a:rPr lang="en-US" sz="1200" b="0" i="0" kern="1200" dirty="0" err="1"/>
            <a:t>dziecka</a:t>
          </a:r>
          <a:r>
            <a:rPr lang="en-US" sz="1200" b="0" i="0" kern="1200" dirty="0"/>
            <a:t> od </a:t>
          </a:r>
          <a:r>
            <a:rPr lang="en-US" sz="1200" b="0" i="0" kern="1200" dirty="0" err="1"/>
            <a:t>środowiska</a:t>
          </a:r>
          <a:r>
            <a:rPr lang="en-US" sz="1200" b="0" i="0" kern="1200" dirty="0"/>
            <a:t> </a:t>
          </a:r>
          <a:r>
            <a:rPr lang="en-US" sz="1200" b="0" i="0" kern="1200" dirty="0" err="1"/>
            <a:t>szkolnego</a:t>
          </a:r>
          <a:r>
            <a:rPr lang="en-US" sz="1200" b="0" i="0" kern="1200" dirty="0"/>
            <a:t> </a:t>
          </a:r>
          <a:r>
            <a:rPr lang="en-US" sz="1200" b="0" i="0" kern="1200" dirty="0" err="1"/>
            <a:t>i</a:t>
          </a:r>
          <a:r>
            <a:rPr lang="en-US" sz="1200" b="0" i="0" kern="1200" dirty="0"/>
            <a:t> </a:t>
          </a:r>
          <a:r>
            <a:rPr lang="en-US" sz="1200" b="0" i="0" kern="1200" dirty="0" err="1"/>
            <a:t>rówieśniczego</a:t>
          </a:r>
          <a:r>
            <a:rPr lang="en-US" sz="1200" b="0" i="0" kern="1200" dirty="0"/>
            <a:t>, ale </a:t>
          </a:r>
          <a:r>
            <a:rPr lang="en-US" sz="1200" b="0" i="0" kern="1200" dirty="0" err="1"/>
            <a:t>wspierać</a:t>
          </a:r>
          <a:r>
            <a:rPr lang="en-US" sz="1200" b="0" i="0" kern="1200" dirty="0"/>
            <a:t> je </a:t>
          </a:r>
          <a:r>
            <a:rPr lang="en-US" sz="1200" b="0" i="0" kern="1200" dirty="0" err="1"/>
            <a:t>i</a:t>
          </a:r>
          <a:r>
            <a:rPr lang="en-US" sz="1200" b="0" i="0" kern="1200" dirty="0"/>
            <a:t> </a:t>
          </a:r>
          <a:r>
            <a:rPr lang="en-US" sz="1200" b="0" i="0" kern="1200" dirty="0" err="1"/>
            <a:t>zachęcać</a:t>
          </a:r>
          <a:r>
            <a:rPr lang="en-US" sz="1200" b="0" i="0" kern="1200" dirty="0"/>
            <a:t> do </a:t>
          </a:r>
          <a:r>
            <a:rPr lang="en-US" sz="1200" b="0" i="0" kern="1200" dirty="0" err="1"/>
            <a:t>uczestniczenia</a:t>
          </a:r>
          <a:r>
            <a:rPr lang="en-US" sz="1200" b="0" i="0" kern="1200" dirty="0"/>
            <a:t> w </a:t>
          </a:r>
          <a:r>
            <a:rPr lang="en-US" sz="1200" b="0" i="0" kern="1200" dirty="0" err="1"/>
            <a:t>życiu</a:t>
          </a:r>
          <a:r>
            <a:rPr lang="en-US" sz="1200" b="0" i="0" kern="1200" dirty="0"/>
            <a:t> </a:t>
          </a:r>
          <a:r>
            <a:rPr lang="en-US" sz="1200" b="0" i="0" kern="1200" dirty="0" err="1"/>
            <a:t>dziecięcej</a:t>
          </a:r>
          <a:r>
            <a:rPr lang="en-US" sz="1200" b="0" i="0" kern="1200" dirty="0"/>
            <a:t>/ </a:t>
          </a:r>
          <a:r>
            <a:rPr lang="en-US" sz="1200" b="0" i="0" kern="1200" dirty="0" err="1"/>
            <a:t>młodzieżowej</a:t>
          </a:r>
          <a:r>
            <a:rPr lang="en-US" sz="1200" b="0" i="0" kern="1200" dirty="0"/>
            <a:t> </a:t>
          </a:r>
          <a:r>
            <a:rPr lang="en-US" sz="1200" b="0" i="0" kern="1200" dirty="0" err="1"/>
            <a:t>społeczności</a:t>
          </a:r>
          <a:r>
            <a:rPr lang="en-US" sz="1200" b="0" i="0" kern="1200" dirty="0"/>
            <a:t>. </a:t>
          </a:r>
          <a:endParaRPr lang="en-US" sz="1200" kern="1200" dirty="0"/>
        </a:p>
      </dsp:txBody>
      <dsp:txXfrm>
        <a:off x="3080" y="2202621"/>
        <a:ext cx="2444055" cy="1466433"/>
      </dsp:txXfrm>
    </dsp:sp>
    <dsp:sp modelId="{A5FB3647-5F29-45FD-9276-82BD34021BE5}">
      <dsp:nvSpPr>
        <dsp:cNvPr id="0" name=""/>
        <dsp:cNvSpPr/>
      </dsp:nvSpPr>
      <dsp:spPr>
        <a:xfrm>
          <a:off x="2691541" y="2202621"/>
          <a:ext cx="2444055" cy="1466433"/>
        </a:xfrm>
        <a:prstGeom prst="rect">
          <a:avLst/>
        </a:prstGeom>
        <a:solidFill>
          <a:schemeClr val="accent2">
            <a:hueOff val="-5064109"/>
            <a:satOff val="250"/>
            <a:lumOff val="-1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b="0" i="0" kern="1200" dirty="0"/>
            <a:t>•przede wszystkim nie wyśmiewać czy zawstydzać!</a:t>
          </a:r>
          <a:endParaRPr lang="en-US" sz="1200" b="1" i="1" kern="1200" dirty="0">
            <a:latin typeface="Elephant"/>
          </a:endParaRPr>
        </a:p>
      </dsp:txBody>
      <dsp:txXfrm>
        <a:off x="2691541" y="2202621"/>
        <a:ext cx="2444055" cy="1466433"/>
      </dsp:txXfrm>
    </dsp:sp>
    <dsp:sp modelId="{35F59C1D-9183-4024-836C-26CD27ABBAE3}">
      <dsp:nvSpPr>
        <dsp:cNvPr id="0" name=""/>
        <dsp:cNvSpPr/>
      </dsp:nvSpPr>
      <dsp:spPr>
        <a:xfrm>
          <a:off x="5380002" y="2202621"/>
          <a:ext cx="2444055" cy="1466433"/>
        </a:xfrm>
        <a:prstGeom prst="rect">
          <a:avLst/>
        </a:prstGeom>
        <a:solidFill>
          <a:schemeClr val="accent2">
            <a:hueOff val="-6076931"/>
            <a:satOff val="300"/>
            <a:lumOff val="-1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 cierpliwie wysłuchać i starać się zrozumieć,</a:t>
          </a:r>
          <a:endParaRPr lang="en-US" sz="1200" kern="1200" dirty="0"/>
        </a:p>
      </dsp:txBody>
      <dsp:txXfrm>
        <a:off x="5380002" y="2202621"/>
        <a:ext cx="2444055" cy="1466433"/>
      </dsp:txXfrm>
    </dsp:sp>
    <dsp:sp modelId="{24E7A6BE-3E1C-478E-BC11-564EC7379AA3}">
      <dsp:nvSpPr>
        <dsp:cNvPr id="0" name=""/>
        <dsp:cNvSpPr/>
      </dsp:nvSpPr>
      <dsp:spPr>
        <a:xfrm>
          <a:off x="8068463" y="2202621"/>
          <a:ext cx="2444055" cy="1466433"/>
        </a:xfrm>
        <a:prstGeom prst="rect">
          <a:avLst/>
        </a:prstGeom>
        <a:solidFill>
          <a:schemeClr val="accent2">
            <a:hueOff val="-7089753"/>
            <a:satOff val="35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b="0" i="0" kern="1200" dirty="0"/>
            <a:t>•</a:t>
          </a:r>
          <a:r>
            <a:rPr lang="en-US" sz="1200" b="0" i="0" kern="1200" dirty="0" err="1"/>
            <a:t>nie</a:t>
          </a:r>
          <a:r>
            <a:rPr lang="en-US" sz="1200" b="0" i="0" kern="1200" dirty="0"/>
            <a:t> </a:t>
          </a:r>
          <a:r>
            <a:rPr lang="en-US" sz="1200" b="0" i="0" kern="1200" dirty="0" err="1"/>
            <a:t>stosować</a:t>
          </a:r>
          <a:r>
            <a:rPr lang="en-US" sz="1200" b="0" i="0" kern="1200" dirty="0"/>
            <a:t> </a:t>
          </a:r>
          <a:r>
            <a:rPr lang="en-US" sz="1200" b="0" i="0" kern="1200" dirty="0" err="1"/>
            <a:t>tzw</a:t>
          </a:r>
          <a:r>
            <a:rPr lang="en-US" sz="1200" b="0" i="0" kern="1200" dirty="0"/>
            <a:t>. </a:t>
          </a:r>
          <a:r>
            <a:rPr lang="en-US" sz="1200" b="0" i="0" kern="1200" dirty="0" err="1"/>
            <a:t>terapii</a:t>
          </a:r>
          <a:r>
            <a:rPr lang="en-US" sz="1200" b="0" i="0" kern="1200" dirty="0"/>
            <a:t> </a:t>
          </a:r>
          <a:r>
            <a:rPr lang="en-US" sz="1200" b="0" i="0" kern="1200" dirty="0" err="1"/>
            <a:t>szokowej</a:t>
          </a:r>
          <a:r>
            <a:rPr lang="en-US" sz="1200" b="0" i="0" kern="1200" dirty="0"/>
            <a:t>, </a:t>
          </a:r>
          <a:r>
            <a:rPr lang="en-US" sz="1200" b="0" i="0" kern="1200" dirty="0" err="1"/>
            <a:t>polegającej</a:t>
          </a:r>
          <a:r>
            <a:rPr lang="en-US" sz="1200" b="0" i="0" kern="1200" dirty="0"/>
            <a:t> </a:t>
          </a:r>
          <a:r>
            <a:rPr lang="en-US" sz="1200" b="0" i="0" kern="1200" dirty="0" err="1"/>
            <a:t>na</a:t>
          </a:r>
          <a:r>
            <a:rPr lang="en-US" sz="1200" b="0" i="0" kern="1200" dirty="0"/>
            <a:t> </a:t>
          </a:r>
          <a:r>
            <a:rPr lang="en-US" sz="1200" b="0" i="0" kern="1200" dirty="0" err="1"/>
            <a:t>bezpośrednim</a:t>
          </a:r>
          <a:r>
            <a:rPr lang="en-US" sz="1200" b="0" i="0" kern="1200" dirty="0"/>
            <a:t> </a:t>
          </a:r>
          <a:r>
            <a:rPr lang="en-US" sz="1200" b="0" i="0" kern="1200" dirty="0" err="1"/>
            <a:t>kontakcie</a:t>
          </a:r>
          <a:r>
            <a:rPr lang="en-US" sz="1200" b="0" i="0" kern="1200" dirty="0"/>
            <a:t> </a:t>
          </a:r>
          <a:br>
            <a:rPr lang="en-US" sz="1200" b="0" i="0" kern="1200" dirty="0">
              <a:latin typeface="Elephant"/>
            </a:rPr>
          </a:br>
          <a:r>
            <a:rPr lang="en-US" sz="1200" b="0" i="0" kern="1200" dirty="0"/>
            <a:t>z </a:t>
          </a:r>
          <a:r>
            <a:rPr lang="en-US" sz="1200" b="0" i="0" kern="1200" dirty="0" err="1"/>
            <a:t>lękotwórczym</a:t>
          </a:r>
          <a:r>
            <a:rPr lang="en-US" sz="1200" b="0" i="0" kern="1200" dirty="0"/>
            <a:t> </a:t>
          </a:r>
          <a:r>
            <a:rPr lang="en-US" sz="1200" b="0" i="0" kern="1200" dirty="0" err="1"/>
            <a:t>czynnikiem</a:t>
          </a:r>
          <a:r>
            <a:rPr lang="en-US" sz="1200" b="0" i="0" kern="1200" dirty="0"/>
            <a:t>, </a:t>
          </a:r>
          <a:r>
            <a:rPr lang="en-US" sz="1200" b="0" i="0" kern="1200" dirty="0" err="1"/>
            <a:t>kiedy</a:t>
          </a:r>
          <a:r>
            <a:rPr lang="en-US" sz="1200" b="0" i="0" kern="1200" dirty="0"/>
            <a:t> </a:t>
          </a:r>
          <a:r>
            <a:rPr lang="en-US" sz="1200" b="0" i="0" kern="1200" dirty="0" err="1"/>
            <a:t>dziecko</a:t>
          </a:r>
          <a:r>
            <a:rPr lang="en-US" sz="1200" b="0" i="0" kern="1200" dirty="0"/>
            <a:t> </a:t>
          </a:r>
          <a:r>
            <a:rPr lang="en-US" sz="1200" b="0" i="0" kern="1200" dirty="0" err="1"/>
            <a:t>nie</a:t>
          </a:r>
          <a:r>
            <a:rPr lang="en-US" sz="1200" b="0" i="0" kern="1200" dirty="0"/>
            <a:t> jest </a:t>
          </a:r>
          <a:r>
            <a:rPr lang="en-US" sz="1200" b="0" i="0" kern="1200" dirty="0" err="1"/>
            <a:t>na</a:t>
          </a:r>
          <a:r>
            <a:rPr lang="en-US" sz="1200" b="0" i="0" kern="1200" dirty="0"/>
            <a:t> to </a:t>
          </a:r>
          <a:r>
            <a:rPr lang="en-US" sz="1200" b="0" i="0" kern="1200" dirty="0" err="1"/>
            <a:t>gotowe</a:t>
          </a:r>
          <a:endParaRPr lang="en-US" sz="1200" kern="1200" dirty="0"/>
        </a:p>
      </dsp:txBody>
      <dsp:txXfrm>
        <a:off x="8068463" y="220262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5495D-1478-4A0D-91F7-6C26C2DC54B0}">
      <dsp:nvSpPr>
        <dsp:cNvPr id="0" name=""/>
        <dsp:cNvSpPr/>
      </dsp:nvSpPr>
      <dsp:spPr>
        <a:xfrm>
          <a:off x="1283" y="41210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58C25-29AD-4A17-A401-A40B04998553}">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Podczas</a:t>
          </a:r>
          <a:r>
            <a:rPr lang="en-US" sz="1600" kern="1200" dirty="0"/>
            <a:t> </a:t>
          </a:r>
          <a:r>
            <a:rPr lang="en-US" sz="1600" kern="1200" dirty="0" err="1"/>
            <a:t>rozmowy</a:t>
          </a:r>
          <a:r>
            <a:rPr lang="en-US" sz="1600" kern="1200" dirty="0"/>
            <a:t> </a:t>
          </a:r>
          <a:r>
            <a:rPr lang="en-US" sz="1600" kern="1200" dirty="0" err="1"/>
            <a:t>nie</a:t>
          </a:r>
          <a:r>
            <a:rPr lang="en-US" sz="1600" kern="1200" dirty="0"/>
            <a:t> </a:t>
          </a:r>
          <a:r>
            <a:rPr lang="en-US" sz="1600" kern="1200" dirty="0" err="1"/>
            <a:t>podtrzymuje</a:t>
          </a:r>
          <a:r>
            <a:rPr lang="en-US" sz="1600" kern="1200" dirty="0"/>
            <a:t> </a:t>
          </a:r>
          <a:r>
            <a:rPr lang="en-US" sz="1600" kern="1200" dirty="0" err="1"/>
            <a:t>kontaktu</a:t>
          </a:r>
          <a:r>
            <a:rPr lang="en-US" sz="1600" kern="1200" dirty="0"/>
            <a:t> </a:t>
          </a:r>
          <a:r>
            <a:rPr lang="en-US" sz="1600" kern="1200" dirty="0" err="1"/>
            <a:t>wzrokowego</a:t>
          </a:r>
          <a:r>
            <a:rPr lang="en-US" sz="1600" kern="1200" dirty="0"/>
            <a:t>, </a:t>
          </a:r>
          <a:r>
            <a:rPr lang="en-US" sz="1600" kern="1200" dirty="0" err="1"/>
            <a:t>mówi</a:t>
          </a:r>
          <a:r>
            <a:rPr lang="en-US" sz="1600" kern="1200" dirty="0"/>
            <a:t> </a:t>
          </a:r>
          <a:r>
            <a:rPr lang="en-US" sz="1600" kern="1200" dirty="0" err="1"/>
            <a:t>niewiele</a:t>
          </a:r>
          <a:r>
            <a:rPr lang="en-US" sz="1600" kern="1200" dirty="0"/>
            <a:t> </a:t>
          </a:r>
          <a:r>
            <a:rPr lang="en-US" sz="1600" kern="1200" dirty="0" err="1"/>
            <a:t>i</a:t>
          </a:r>
          <a:r>
            <a:rPr lang="en-US" sz="1600" kern="1200" dirty="0"/>
            <a:t> </a:t>
          </a:r>
          <a:r>
            <a:rPr lang="en-US" sz="1600" kern="1200" dirty="0" err="1"/>
            <a:t>cicho</a:t>
          </a:r>
          <a:r>
            <a:rPr lang="en-US" sz="1600" kern="1200" dirty="0"/>
            <a:t> </a:t>
          </a:r>
          <a:r>
            <a:rPr lang="en-US" sz="1600" kern="1200" dirty="0" err="1"/>
            <a:t>albo</a:t>
          </a:r>
          <a:r>
            <a:rPr lang="en-US" sz="1600" kern="1200" dirty="0"/>
            <a:t> w </a:t>
          </a:r>
          <a:r>
            <a:rPr lang="en-US" sz="1600" kern="1200" dirty="0" err="1"/>
            <a:t>ogóle</a:t>
          </a:r>
          <a:r>
            <a:rPr lang="en-US" sz="1600" kern="1200" dirty="0"/>
            <a:t> </a:t>
          </a:r>
          <a:r>
            <a:rPr lang="en-US" sz="1600" kern="1200" dirty="0" err="1"/>
            <a:t>unika</a:t>
          </a:r>
          <a:r>
            <a:rPr lang="en-US" sz="1600" kern="1200" dirty="0"/>
            <a:t> </a:t>
          </a:r>
          <a:r>
            <a:rPr lang="en-US" sz="1600" kern="1200" dirty="0" err="1"/>
            <a:t>rozmów</a:t>
          </a:r>
          <a:r>
            <a:rPr lang="en-US" sz="1600" kern="1200" dirty="0"/>
            <a:t> z </a:t>
          </a:r>
          <a:r>
            <a:rPr lang="en-US" sz="1600" kern="1200" dirty="0" err="1"/>
            <a:t>innymi</a:t>
          </a:r>
          <a:r>
            <a:rPr lang="en-US" sz="1600" kern="1200" dirty="0"/>
            <a:t>, </a:t>
          </a:r>
          <a:r>
            <a:rPr lang="en-US" sz="1600" kern="1200" dirty="0" err="1"/>
            <a:t>pozostaje</a:t>
          </a:r>
          <a:r>
            <a:rPr lang="en-US" sz="1600" kern="1200" dirty="0"/>
            <a:t> „</a:t>
          </a:r>
          <a:r>
            <a:rPr lang="en-US" sz="1600" kern="1200" dirty="0" err="1"/>
            <a:t>na</a:t>
          </a:r>
          <a:r>
            <a:rPr lang="en-US" sz="1600" kern="1200" dirty="0"/>
            <a:t> </a:t>
          </a:r>
          <a:r>
            <a:rPr lang="en-US" sz="1600" kern="1200" dirty="0" err="1"/>
            <a:t>uboczu</a:t>
          </a:r>
          <a:r>
            <a:rPr lang="en-US" sz="1600" kern="1200" dirty="0"/>
            <a:t>”.</a:t>
          </a:r>
          <a:r>
            <a:rPr lang="en-US" sz="1600" kern="1200" dirty="0">
              <a:latin typeface="Elephant"/>
            </a:rPr>
            <a:t> </a:t>
          </a:r>
          <a:r>
            <a:rPr lang="en-US" sz="1600" kern="1200" dirty="0"/>
            <a:t>W </a:t>
          </a:r>
          <a:r>
            <a:rPr lang="en-US" sz="1600" kern="1200" dirty="0" err="1"/>
            <a:t>sytuacjach</a:t>
          </a:r>
          <a:r>
            <a:rPr lang="en-US" sz="1600" kern="1200" dirty="0"/>
            <a:t> </a:t>
          </a:r>
          <a:r>
            <a:rPr lang="en-US" sz="1600" kern="1200" dirty="0" err="1"/>
            <a:t>społecznych</a:t>
          </a:r>
          <a:r>
            <a:rPr lang="en-US" sz="1600" kern="1200" dirty="0"/>
            <a:t> </a:t>
          </a:r>
          <a:r>
            <a:rPr lang="en-US" sz="1600" kern="1200" dirty="0" err="1"/>
            <a:t>dziecko</a:t>
          </a:r>
          <a:r>
            <a:rPr lang="en-US" sz="1600" kern="1200" dirty="0"/>
            <a:t> ma </a:t>
          </a:r>
          <a:r>
            <a:rPr lang="en-US" sz="1600" kern="1200" dirty="0" err="1"/>
            <a:t>również</a:t>
          </a:r>
          <a:r>
            <a:rPr lang="en-US" sz="1600" kern="1200" dirty="0"/>
            <a:t> </a:t>
          </a:r>
          <a:r>
            <a:rPr lang="en-US" sz="1600" kern="1200" dirty="0" err="1"/>
            <a:t>somatyczne</a:t>
          </a:r>
          <a:r>
            <a:rPr lang="en-US" sz="1600" kern="1200" dirty="0"/>
            <a:t> </a:t>
          </a:r>
          <a:r>
            <a:rPr lang="en-US" sz="1600" kern="1200" dirty="0" err="1"/>
            <a:t>oznaki</a:t>
          </a:r>
          <a:r>
            <a:rPr lang="en-US" sz="1600" kern="1200" dirty="0"/>
            <a:t> </a:t>
          </a:r>
          <a:r>
            <a:rPr lang="en-US" sz="1600" kern="1200" dirty="0" err="1"/>
            <a:t>lęku</a:t>
          </a:r>
          <a:r>
            <a:rPr lang="en-US" sz="1600" kern="1200" dirty="0"/>
            <a:t> – </a:t>
          </a:r>
          <a:r>
            <a:rPr lang="en-US" sz="1600" kern="1200" dirty="0" err="1"/>
            <a:t>czerwienie</a:t>
          </a:r>
          <a:r>
            <a:rPr lang="en-US" sz="1600" kern="1200" dirty="0"/>
            <a:t> </a:t>
          </a:r>
          <a:r>
            <a:rPr lang="en-US" sz="1600" kern="1200" dirty="0" err="1"/>
            <a:t>się</a:t>
          </a:r>
          <a:r>
            <a:rPr lang="en-US" sz="1600" kern="1200" dirty="0"/>
            <a:t>, </a:t>
          </a:r>
          <a:r>
            <a:rPr lang="en-US" sz="1600" kern="1200" dirty="0" err="1"/>
            <a:t>pocenie</a:t>
          </a:r>
          <a:r>
            <a:rPr lang="en-US" sz="1600" kern="1200" dirty="0"/>
            <a:t>, </a:t>
          </a:r>
          <a:r>
            <a:rPr lang="en-US" sz="1600" kern="1200" dirty="0" err="1"/>
            <a:t>drżenie</a:t>
          </a:r>
          <a:r>
            <a:rPr lang="en-US" sz="1600" kern="1200" dirty="0"/>
            <a:t> </a:t>
          </a:r>
          <a:r>
            <a:rPr lang="en-US" sz="1600" kern="1200" dirty="0" err="1"/>
            <a:t>rąk</a:t>
          </a:r>
          <a:r>
            <a:rPr lang="en-US" sz="1600" kern="1200" dirty="0"/>
            <a:t>.</a:t>
          </a:r>
          <a:br>
            <a:rPr lang="en-US" sz="1600" kern="1200" dirty="0"/>
          </a:br>
          <a:r>
            <a:rPr lang="en-US" sz="1600" kern="1200" dirty="0"/>
            <a:t> W </a:t>
          </a:r>
          <a:r>
            <a:rPr lang="en-US" sz="1600" kern="1200" dirty="0" err="1"/>
            <a:t>domu</a:t>
          </a:r>
          <a:r>
            <a:rPr lang="en-US" sz="1600" kern="1200" dirty="0"/>
            <a:t>, </a:t>
          </a:r>
          <a:r>
            <a:rPr lang="en-US" sz="1600" kern="1200" dirty="0" err="1"/>
            <a:t>wśród</a:t>
          </a:r>
          <a:r>
            <a:rPr lang="en-US" sz="1600" kern="1200" dirty="0"/>
            <a:t> </a:t>
          </a:r>
          <a:r>
            <a:rPr lang="en-US" sz="1600" kern="1200" dirty="0" err="1"/>
            <a:t>członków</a:t>
          </a:r>
          <a:r>
            <a:rPr lang="en-US" sz="1600" kern="1200" dirty="0"/>
            <a:t> </a:t>
          </a:r>
          <a:r>
            <a:rPr lang="en-US" sz="1600" kern="1200" dirty="0" err="1"/>
            <a:t>rodziny</a:t>
          </a:r>
          <a:r>
            <a:rPr lang="en-US" sz="1600" kern="1200" dirty="0"/>
            <a:t> </a:t>
          </a:r>
          <a:r>
            <a:rPr lang="en-US" sz="1600" kern="1200" dirty="0" err="1"/>
            <a:t>i</a:t>
          </a:r>
          <a:r>
            <a:rPr lang="en-US" sz="1600" kern="1200" dirty="0"/>
            <a:t> </a:t>
          </a:r>
          <a:r>
            <a:rPr lang="en-US" sz="1600" kern="1200" dirty="0" err="1"/>
            <a:t>dobrze</a:t>
          </a:r>
          <a:r>
            <a:rPr lang="en-US" sz="1600" kern="1200" dirty="0"/>
            <a:t> </a:t>
          </a:r>
          <a:r>
            <a:rPr lang="en-US" sz="1600" kern="1200" dirty="0" err="1"/>
            <a:t>znanych</a:t>
          </a:r>
          <a:r>
            <a:rPr lang="en-US" sz="1600" kern="1200" dirty="0"/>
            <a:t> </a:t>
          </a:r>
          <a:r>
            <a:rPr lang="en-US" sz="1600" kern="1200" dirty="0" err="1"/>
            <a:t>osób</a:t>
          </a:r>
          <a:r>
            <a:rPr lang="en-US" sz="1600" kern="1200" dirty="0"/>
            <a:t>, </a:t>
          </a:r>
          <a:r>
            <a:rPr lang="en-US" sz="1600" kern="1200" dirty="0" err="1"/>
            <a:t>dziecko</a:t>
          </a:r>
          <a:r>
            <a:rPr lang="en-US" sz="1600" kern="1200" dirty="0"/>
            <a:t> </a:t>
          </a:r>
          <a:r>
            <a:rPr lang="en-US" sz="1600" kern="1200" dirty="0" err="1"/>
            <a:t>zachowuje</a:t>
          </a:r>
          <a:r>
            <a:rPr lang="en-US" sz="1600" kern="1200" dirty="0"/>
            <a:t> </a:t>
          </a:r>
          <a:r>
            <a:rPr lang="en-US" sz="1600" kern="1200" dirty="0" err="1"/>
            <a:t>się</a:t>
          </a:r>
          <a:r>
            <a:rPr lang="en-US" sz="1600" kern="1200" dirty="0"/>
            <a:t> </a:t>
          </a:r>
          <a:r>
            <a:rPr lang="en-US" sz="1600" kern="1200" dirty="0" err="1"/>
            <a:t>zupełnie</a:t>
          </a:r>
          <a:r>
            <a:rPr lang="en-US" sz="1600" kern="1200" dirty="0"/>
            <a:t> </a:t>
          </a:r>
          <a:r>
            <a:rPr lang="en-US" sz="1600" kern="1200" dirty="0" err="1"/>
            <a:t>swobodnie</a:t>
          </a:r>
          <a:r>
            <a:rPr lang="en-US" sz="1600" kern="1200" dirty="0"/>
            <a:t> </a:t>
          </a:r>
          <a:r>
            <a:rPr lang="en-US" sz="1600" kern="1200" dirty="0" err="1"/>
            <a:t>i</a:t>
          </a:r>
          <a:r>
            <a:rPr lang="en-US" sz="1600" kern="1200" dirty="0"/>
            <a:t> </a:t>
          </a:r>
          <a:r>
            <a:rPr lang="en-US" sz="1600" kern="1200" dirty="0" err="1"/>
            <a:t>nie</a:t>
          </a:r>
          <a:r>
            <a:rPr lang="en-US" sz="1600" kern="1200" dirty="0"/>
            <a:t> </a:t>
          </a:r>
          <a:r>
            <a:rPr lang="en-US" sz="1600" kern="1200" dirty="0" err="1"/>
            <a:t>odczuwa</a:t>
          </a:r>
          <a:r>
            <a:rPr lang="en-US" sz="1600" kern="1200" dirty="0"/>
            <a:t> </a:t>
          </a:r>
          <a:r>
            <a:rPr lang="en-US" sz="1600" kern="1200" dirty="0" err="1"/>
            <a:t>lęku</a:t>
          </a:r>
          <a:r>
            <a:rPr lang="en-US" sz="1600" kern="1200" dirty="0"/>
            <a:t>.</a:t>
          </a:r>
          <a:endParaRPr lang="pl-PL" sz="1600" kern="1200" dirty="0">
            <a:latin typeface="Elephant"/>
          </a:endParaRPr>
        </a:p>
      </dsp:txBody>
      <dsp:txXfrm>
        <a:off x="585701" y="971486"/>
        <a:ext cx="4337991" cy="2693452"/>
      </dsp:txXfrm>
    </dsp:sp>
    <dsp:sp modelId="{FE04048F-F37F-4494-8582-8628779675B7}">
      <dsp:nvSpPr>
        <dsp:cNvPr id="0" name=""/>
        <dsp:cNvSpPr/>
      </dsp:nvSpPr>
      <dsp:spPr>
        <a:xfrm>
          <a:off x="5508110" y="41210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9769B-30B9-4BD5-86AE-7B5F422ADEAB}">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Elephant"/>
            </a:rPr>
            <a:t> </a:t>
          </a:r>
          <a:br>
            <a:rPr lang="en-US" sz="1600" kern="1200" dirty="0"/>
          </a:br>
          <a:r>
            <a:rPr lang="en-US" sz="1600" kern="1200" dirty="0" err="1"/>
            <a:t>Unikanie</a:t>
          </a:r>
          <a:r>
            <a:rPr lang="en-US" sz="1600" kern="1200" dirty="0"/>
            <a:t> </a:t>
          </a:r>
          <a:r>
            <a:rPr lang="en-US" sz="1600" kern="1200" dirty="0" err="1"/>
            <a:t>sytuacji</a:t>
          </a:r>
          <a:r>
            <a:rPr lang="en-US" sz="1600" kern="1200" dirty="0"/>
            <a:t> </a:t>
          </a:r>
          <a:r>
            <a:rPr lang="en-US" sz="1600" kern="1200" dirty="0" err="1"/>
            <a:t>społecznych</a:t>
          </a:r>
          <a:r>
            <a:rPr lang="en-US" sz="1600" kern="1200" dirty="0"/>
            <a:t> </a:t>
          </a:r>
          <a:r>
            <a:rPr lang="en-US" sz="1600" kern="1200" dirty="0" err="1"/>
            <a:t>prowadzi</a:t>
          </a:r>
          <a:r>
            <a:rPr lang="en-US" sz="1600" kern="1200" dirty="0"/>
            <a:t> do </a:t>
          </a:r>
          <a:r>
            <a:rPr lang="en-US" sz="1600" kern="1200" dirty="0" err="1"/>
            <a:t>znacznych</a:t>
          </a:r>
          <a:r>
            <a:rPr lang="en-US" sz="1600" kern="1200" dirty="0"/>
            <a:t> </a:t>
          </a:r>
          <a:r>
            <a:rPr lang="en-US" sz="1600" kern="1200" dirty="0" err="1"/>
            <a:t>problemów</a:t>
          </a:r>
          <a:r>
            <a:rPr lang="en-US" sz="1600" kern="1200" dirty="0"/>
            <a:t> z </a:t>
          </a:r>
          <a:r>
            <a:rPr lang="en-US" sz="1600" kern="1200" dirty="0" err="1"/>
            <a:t>codziennym</a:t>
          </a:r>
          <a:r>
            <a:rPr lang="en-US" sz="1600" kern="1200" dirty="0"/>
            <a:t> </a:t>
          </a:r>
          <a:r>
            <a:rPr lang="en-US" sz="1600" kern="1200" dirty="0" err="1"/>
            <a:t>funkcjonowaniem</a:t>
          </a:r>
          <a:r>
            <a:rPr lang="en-US" sz="1600" kern="1200" dirty="0"/>
            <a:t>. </a:t>
          </a:r>
          <a:r>
            <a:rPr lang="en-US" sz="1600" kern="1200" dirty="0" err="1"/>
            <a:t>Dziecko</a:t>
          </a:r>
          <a:r>
            <a:rPr lang="en-US" sz="1600" kern="1200" dirty="0"/>
            <a:t> </a:t>
          </a:r>
          <a:r>
            <a:rPr lang="en-US" sz="1600" kern="1200" dirty="0" err="1"/>
            <a:t>boi</a:t>
          </a:r>
          <a:r>
            <a:rPr lang="en-US" sz="1600" kern="1200" dirty="0"/>
            <a:t> </a:t>
          </a:r>
          <a:r>
            <a:rPr lang="en-US" sz="1600" kern="1200" dirty="0" err="1"/>
            <a:t>się</a:t>
          </a:r>
          <a:r>
            <a:rPr lang="en-US" sz="1600" kern="1200" dirty="0"/>
            <a:t> </a:t>
          </a:r>
          <a:r>
            <a:rPr lang="en-US" sz="1600" kern="1200" dirty="0" err="1"/>
            <a:t>chodzić</a:t>
          </a:r>
          <a:r>
            <a:rPr lang="en-US" sz="1600" kern="1200" dirty="0"/>
            <a:t> do </a:t>
          </a:r>
          <a:r>
            <a:rPr lang="en-US" sz="1600" kern="1200" dirty="0" err="1"/>
            <a:t>szkoły</a:t>
          </a:r>
          <a:r>
            <a:rPr lang="en-US" sz="1600" kern="1200" dirty="0"/>
            <a:t>, </a:t>
          </a:r>
          <a:r>
            <a:rPr lang="en-US" sz="1600" kern="1200" dirty="0" err="1"/>
            <a:t>może</a:t>
          </a:r>
          <a:r>
            <a:rPr lang="en-US" sz="1600" kern="1200" dirty="0"/>
            <a:t> </a:t>
          </a:r>
          <a:r>
            <a:rPr lang="en-US" sz="1600" kern="1200" dirty="0" err="1"/>
            <a:t>opuszczać</a:t>
          </a:r>
          <a:r>
            <a:rPr lang="en-US" sz="1600" kern="1200" dirty="0"/>
            <a:t> </a:t>
          </a:r>
          <a:r>
            <a:rPr lang="en-US" sz="1600" kern="1200" dirty="0" err="1"/>
            <a:t>lekcje</a:t>
          </a:r>
          <a:r>
            <a:rPr lang="en-US" sz="1600" kern="1200" dirty="0"/>
            <a:t>, a w </a:t>
          </a:r>
          <a:r>
            <a:rPr lang="en-US" sz="1600" kern="1200" dirty="0" err="1"/>
            <a:t>skrajnych</a:t>
          </a:r>
          <a:r>
            <a:rPr lang="en-US" sz="1600" kern="1200" dirty="0"/>
            <a:t> </a:t>
          </a:r>
          <a:r>
            <a:rPr lang="en-US" sz="1600" kern="1200" dirty="0" err="1"/>
            <a:t>przypadkach</a:t>
          </a:r>
          <a:r>
            <a:rPr lang="en-US" sz="1600" kern="1200" dirty="0"/>
            <a:t> w </a:t>
          </a:r>
          <a:r>
            <a:rPr lang="en-US" sz="1600" kern="1200" dirty="0" err="1"/>
            <a:t>ogóle</a:t>
          </a:r>
          <a:r>
            <a:rPr lang="en-US" sz="1600" kern="1200" dirty="0"/>
            <a:t> </a:t>
          </a:r>
          <a:r>
            <a:rPr lang="en-US" sz="1600" kern="1200" dirty="0" err="1"/>
            <a:t>odmówić</a:t>
          </a:r>
          <a:r>
            <a:rPr lang="en-US" sz="1600" kern="1200" dirty="0"/>
            <a:t> </a:t>
          </a:r>
          <a:r>
            <a:rPr lang="en-US" sz="1600" kern="1200" dirty="0" err="1"/>
            <a:t>wychodzenia</a:t>
          </a:r>
          <a:r>
            <a:rPr lang="en-US" sz="1600" kern="1200" dirty="0"/>
            <a:t> z </a:t>
          </a:r>
          <a:r>
            <a:rPr lang="en-US" sz="1600" kern="1200" dirty="0" err="1"/>
            <a:t>domu</a:t>
          </a:r>
          <a:r>
            <a:rPr lang="en-US" sz="1600" kern="1200" dirty="0"/>
            <a:t>. </a:t>
          </a:r>
          <a:r>
            <a:rPr lang="en-US" sz="1600" kern="1200" dirty="0" err="1"/>
            <a:t>Wycofanie</a:t>
          </a:r>
          <a:r>
            <a:rPr lang="en-US" sz="1600" kern="1200" dirty="0"/>
            <a:t> ze </a:t>
          </a:r>
          <a:r>
            <a:rPr lang="en-US" sz="1600" kern="1200" dirty="0" err="1"/>
            <a:t>środowiska</a:t>
          </a:r>
          <a:r>
            <a:rPr lang="en-US" sz="1600" kern="1200" dirty="0"/>
            <a:t> </a:t>
          </a:r>
          <a:r>
            <a:rPr lang="en-US" sz="1600" kern="1200" dirty="0" err="1"/>
            <a:t>rówieśniczego</a:t>
          </a:r>
          <a:r>
            <a:rPr lang="en-US" sz="1600" kern="1200" dirty="0"/>
            <a:t> </a:t>
          </a:r>
          <a:r>
            <a:rPr lang="en-US" sz="1600" kern="1200" dirty="0" err="1"/>
            <a:t>znacznie</a:t>
          </a:r>
          <a:r>
            <a:rPr lang="en-US" sz="1600" kern="1200" dirty="0"/>
            <a:t> </a:t>
          </a:r>
          <a:r>
            <a:rPr lang="en-US" sz="1600" kern="1200" dirty="0" err="1"/>
            <a:t>zaburza</a:t>
          </a:r>
          <a:r>
            <a:rPr lang="en-US" sz="1600" kern="1200" dirty="0"/>
            <a:t> </a:t>
          </a:r>
          <a:r>
            <a:rPr lang="en-US" sz="1600" kern="1200" dirty="0" err="1"/>
            <a:t>jego</a:t>
          </a:r>
          <a:r>
            <a:rPr lang="en-US" sz="1600" kern="1200" dirty="0"/>
            <a:t> </a:t>
          </a:r>
          <a:r>
            <a:rPr lang="en-US" sz="1600" kern="1200" dirty="0" err="1"/>
            <a:t>rozwój</a:t>
          </a:r>
          <a:r>
            <a:rPr lang="en-US" sz="1600" kern="1200" dirty="0"/>
            <a:t> </a:t>
          </a:r>
          <a:r>
            <a:rPr lang="en-US" sz="1600" kern="1200" dirty="0" err="1"/>
            <a:t>psychospołeczny</a:t>
          </a:r>
          <a:r>
            <a:rPr lang="en-US" sz="1600" kern="1200" dirty="0"/>
            <a:t>.</a:t>
          </a:r>
          <a:endParaRPr lang="pl-PL" sz="1600" kern="1200" dirty="0"/>
        </a:p>
      </dsp:txBody>
      <dsp:txXfrm>
        <a:off x="6092527" y="971486"/>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EEB00-933C-44CB-9C5E-71747DBCB7AC}">
      <dsp:nvSpPr>
        <dsp:cNvPr id="0" name=""/>
        <dsp:cNvSpPr/>
      </dsp:nvSpPr>
      <dsp:spPr>
        <a:xfrm>
          <a:off x="0" y="374112"/>
          <a:ext cx="6651253" cy="22779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en-US" sz="1200" kern="1200" dirty="0"/>
            <a:t>Jest to postać fobii społecznej, w której lęk przed ludźmi przejawia się odmową komunikacji słownej (milczeniem), mimo że mowa dziecka i jej rozumienie są prawidłowo rozwinięte.</a:t>
          </a:r>
          <a:br>
            <a:rPr lang="en-US" sz="1200" kern="1200" dirty="0"/>
          </a:br>
          <a:r>
            <a:rPr lang="en-US" sz="1200" kern="1200" dirty="0"/>
            <a:t> </a:t>
          </a:r>
          <a:endParaRPr lang="pl-PL" sz="1200" kern="1200" dirty="0"/>
        </a:p>
      </dsp:txBody>
      <dsp:txXfrm>
        <a:off x="111202" y="485314"/>
        <a:ext cx="6428849" cy="2055586"/>
      </dsp:txXfrm>
    </dsp:sp>
    <dsp:sp modelId="{9E5C6C0B-1B4C-4931-BAF1-C647AD2F97BB}">
      <dsp:nvSpPr>
        <dsp:cNvPr id="0" name=""/>
        <dsp:cNvSpPr/>
      </dsp:nvSpPr>
      <dsp:spPr>
        <a:xfrm>
          <a:off x="0" y="2686662"/>
          <a:ext cx="6651253" cy="2277990"/>
        </a:xfrm>
        <a:prstGeom prst="roundRect">
          <a:avLst/>
        </a:prstGeom>
        <a:solidFill>
          <a:schemeClr val="accent5">
            <a:hueOff val="-7867891"/>
            <a:satOff val="21236"/>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Dziecko nie odzywa się do obcych osób (czyli nie będących członkami rodziny ani bliskimi przyjaciółmi), na ich pytania nie odpowiada wcale lub odpowiada gestami. </a:t>
          </a:r>
          <a:br>
            <a:rPr lang="en-US" sz="1200" kern="1200" dirty="0"/>
          </a:br>
          <a:r>
            <a:rPr lang="en-US" sz="1200" kern="1200" dirty="0"/>
            <a:t>Podczas rozmowy, czy raczej prób jej nawiązania, dziecko unika kontaktu wzrokowego, nie okazuje emocji mimiką twarzy, gdy się uśmiecha, to zwykle z zaciśniętymi ustami. W sytuacjach społecznych dziecko często również nie podejmuje aktywności ruchowej, w razie potrzeby wykonuje bardzo „oszczędne” ruchy. Mimo jego zewnętrznej bierności można dostrzec, że bacznie obserwuje otoczenie i słucha uważnie o czym mówią inni. W domu (lub innym dobrze znanym środowisku – np. u ulubionej cioci) dziecko jest swobodne, czasem wręcz nadmiernie ruchliwe, chętnie i bez problemu rozmawia z bliskimi. Opiekunowie często opowiadają, że w domu dziecko jest bardzo gadatliwe, lubi „dyrygować” otoczeniem i narzucać swoje pomysły.</a:t>
          </a:r>
          <a:endParaRPr lang="pl-PL" sz="1200" kern="1200" dirty="0"/>
        </a:p>
      </dsp:txBody>
      <dsp:txXfrm>
        <a:off x="111202" y="2797864"/>
        <a:ext cx="6428849" cy="2055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0406-C1F9-480B-989B-5B37EA1B50DC}">
      <dsp:nvSpPr>
        <dsp:cNvPr id="0" name=""/>
        <dsp:cNvSpPr/>
      </dsp:nvSpPr>
      <dsp:spPr>
        <a:xfrm>
          <a:off x="0" y="98910"/>
          <a:ext cx="10905066" cy="3734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b="0" kern="1200" dirty="0"/>
            <a:t>próby radzenia sobie przez dziecko</a:t>
          </a:r>
          <a:br>
            <a:rPr lang="en-US" sz="4200" b="0" kern="1200" dirty="0">
              <a:latin typeface="Elephant"/>
            </a:rPr>
          </a:br>
          <a:r>
            <a:rPr lang="en-US" sz="4200" b="0" kern="1200" dirty="0"/>
            <a:t>z uczuciem lęku poprzez wykonywanie rytuałów, czyli czynności przymusowych, które tego lęku nie redukują, a tylko go nasilają i utrwalają</a:t>
          </a:r>
          <a:endParaRPr lang="en-US" sz="4200" b="0" kern="1200" dirty="0">
            <a:latin typeface="Elephant"/>
          </a:endParaRPr>
        </a:p>
      </dsp:txBody>
      <dsp:txXfrm>
        <a:off x="182310" y="281220"/>
        <a:ext cx="10540446" cy="3370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52D8B-0932-4238-83AB-FAD45E79DFE3}">
      <dsp:nvSpPr>
        <dsp:cNvPr id="0" name=""/>
        <dsp:cNvSpPr/>
      </dsp:nvSpPr>
      <dsp:spPr>
        <a:xfrm>
          <a:off x="0" y="270474"/>
          <a:ext cx="5827644" cy="3580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i="0" u="none" strike="noStrike" kern="1200" cap="none" baseline="0" noProof="1"/>
            <a:t>stanowi następstwo przerażającego wydarzenia, sytuacji zagrażającej bezpośrednio życiu, która powraca pod postacią myśli i wspomnień z nim związanych</a:t>
          </a:r>
          <a:r>
            <a:rPr lang="en-US" sz="3000" b="1" i="0" u="none" strike="noStrike" kern="1200" cap="none" baseline="0" noProof="0" dirty="0"/>
            <a:t>.</a:t>
          </a:r>
          <a:endParaRPr lang="en-US" sz="3000" b="0" i="0" u="none" strike="noStrike" kern="1200" cap="none" baseline="0" noProof="0" dirty="0">
            <a:latin typeface="Elephant"/>
          </a:endParaRPr>
        </a:p>
      </dsp:txBody>
      <dsp:txXfrm>
        <a:off x="174771" y="445245"/>
        <a:ext cx="5478102" cy="3230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7CB78-76E8-4AD3-BFF8-670AFFF5F983}">
      <dsp:nvSpPr>
        <dsp:cNvPr id="0" name=""/>
        <dsp:cNvSpPr/>
      </dsp:nvSpPr>
      <dsp:spPr>
        <a:xfrm>
          <a:off x="1981" y="262876"/>
          <a:ext cx="3126953" cy="36350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488950" rtl="0">
            <a:lnSpc>
              <a:spcPct val="90000"/>
            </a:lnSpc>
            <a:spcBef>
              <a:spcPct val="0"/>
            </a:spcBef>
            <a:spcAft>
              <a:spcPct val="35000"/>
            </a:spcAft>
            <a:buNone/>
          </a:pPr>
          <a:r>
            <a:rPr lang="en-US" sz="1100" kern="1200" dirty="0"/>
            <a:t>•</a:t>
          </a:r>
          <a:r>
            <a:rPr lang="en-US" sz="1100" kern="1200" dirty="0" err="1"/>
            <a:t>czynniki</a:t>
          </a:r>
          <a:r>
            <a:rPr lang="en-US" sz="1100" kern="1200" dirty="0"/>
            <a:t> </a:t>
          </a:r>
          <a:r>
            <a:rPr lang="en-US" sz="1100" kern="1200" dirty="0" err="1"/>
            <a:t>biologiczne</a:t>
          </a:r>
          <a:r>
            <a:rPr lang="en-US" sz="1100" kern="1200" dirty="0"/>
            <a:t> (</a:t>
          </a:r>
          <a:r>
            <a:rPr lang="en-US" sz="1100" kern="1200" dirty="0" err="1"/>
            <a:t>zaburzenia</a:t>
          </a:r>
          <a:r>
            <a:rPr lang="en-US" sz="1100" kern="1200" dirty="0"/>
            <a:t> </a:t>
          </a:r>
          <a:r>
            <a:rPr lang="en-US" sz="1100" kern="1200" dirty="0" err="1"/>
            <a:t>równowagi</a:t>
          </a:r>
          <a:r>
            <a:rPr lang="en-US" sz="1100" kern="1200" dirty="0"/>
            <a:t> </a:t>
          </a:r>
          <a:r>
            <a:rPr lang="en-US" sz="1100" kern="1200" dirty="0" err="1"/>
            <a:t>neuroprzekaźników</a:t>
          </a:r>
          <a:r>
            <a:rPr lang="en-US" sz="1100" kern="1200" dirty="0"/>
            <a:t> w </a:t>
          </a:r>
          <a:r>
            <a:rPr lang="en-US" sz="1100" kern="1200" dirty="0" err="1"/>
            <a:t>mózgu</a:t>
          </a:r>
          <a:r>
            <a:rPr lang="en-US" sz="1100" kern="1200" dirty="0"/>
            <a:t>, </a:t>
          </a:r>
          <a:r>
            <a:rPr lang="en-US" sz="1100" kern="1200" dirty="0" err="1"/>
            <a:t>zaburzenia</a:t>
          </a:r>
          <a:r>
            <a:rPr lang="en-US" sz="1100" kern="1200" dirty="0"/>
            <a:t> </a:t>
          </a:r>
          <a:r>
            <a:rPr lang="en-US" sz="1100" kern="1200" dirty="0" err="1"/>
            <a:t>budowy</a:t>
          </a:r>
          <a:r>
            <a:rPr lang="en-US" sz="1100" kern="1200" dirty="0"/>
            <a:t> </a:t>
          </a:r>
          <a:r>
            <a:rPr lang="en-US" sz="1100" kern="1200" dirty="0" err="1"/>
            <a:t>anatomicznej</a:t>
          </a:r>
          <a:r>
            <a:rPr lang="en-US" sz="1100" kern="1200" dirty="0"/>
            <a:t> </a:t>
          </a:r>
          <a:r>
            <a:rPr lang="en-US" sz="1100" kern="1200" dirty="0" err="1"/>
            <a:t>mózgu</a:t>
          </a:r>
          <a:r>
            <a:rPr lang="en-US" sz="1100" kern="1200" dirty="0"/>
            <a:t>)</a:t>
          </a:r>
          <a:r>
            <a:rPr lang="en-US" sz="1100" kern="1200" dirty="0">
              <a:latin typeface="Elephant"/>
            </a:rPr>
            <a:t> </a:t>
          </a:r>
        </a:p>
      </dsp:txBody>
      <dsp:txXfrm>
        <a:off x="1981" y="262876"/>
        <a:ext cx="3126953" cy="3635083"/>
      </dsp:txXfrm>
    </dsp:sp>
    <dsp:sp modelId="{298B488D-5676-4483-888A-1DDE58A94745}">
      <dsp:nvSpPr>
        <dsp:cNvPr id="0" name=""/>
        <dsp:cNvSpPr/>
      </dsp:nvSpPr>
      <dsp:spPr>
        <a:xfrm>
          <a:off x="3177107" y="1958918"/>
          <a:ext cx="469042" cy="243000"/>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05516-187E-4553-AF60-E15E8614F0F0}">
      <dsp:nvSpPr>
        <dsp:cNvPr id="0" name=""/>
        <dsp:cNvSpPr/>
      </dsp:nvSpPr>
      <dsp:spPr>
        <a:xfrm>
          <a:off x="3694323" y="262876"/>
          <a:ext cx="3126953" cy="36350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488950" rtl="0">
            <a:lnSpc>
              <a:spcPct val="90000"/>
            </a:lnSpc>
            <a:spcBef>
              <a:spcPct val="0"/>
            </a:spcBef>
            <a:spcAft>
              <a:spcPct val="35000"/>
            </a:spcAft>
            <a:buNone/>
          </a:pPr>
          <a:r>
            <a:rPr lang="en-US" sz="1100" kern="1200" dirty="0"/>
            <a:t>• </a:t>
          </a:r>
          <a:r>
            <a:rPr lang="en-US" sz="1100" kern="1200" dirty="0" err="1"/>
            <a:t>genetyczne</a:t>
          </a:r>
          <a:r>
            <a:rPr lang="en-US" sz="1100" kern="1200" dirty="0"/>
            <a:t> (</a:t>
          </a:r>
          <a:r>
            <a:rPr lang="en-US" sz="1100" kern="1200" dirty="0" err="1"/>
            <a:t>większe</a:t>
          </a:r>
          <a:r>
            <a:rPr lang="en-US" sz="1100" kern="1200" dirty="0"/>
            <a:t> </a:t>
          </a:r>
          <a:r>
            <a:rPr lang="en-US" sz="1100" kern="1200" dirty="0" err="1"/>
            <a:t>ryzyko</a:t>
          </a:r>
          <a:r>
            <a:rPr lang="en-US" sz="1100" kern="1200" dirty="0"/>
            <a:t> </a:t>
          </a:r>
          <a:r>
            <a:rPr lang="en-US" sz="1100" kern="1200" dirty="0" err="1"/>
            <a:t>zachorowania</a:t>
          </a:r>
          <a:r>
            <a:rPr lang="en-US" sz="1100" kern="1200" dirty="0"/>
            <a:t>, </a:t>
          </a:r>
          <a:r>
            <a:rPr lang="en-US" sz="1100" kern="1200" dirty="0" err="1"/>
            <a:t>gdy</a:t>
          </a:r>
          <a:r>
            <a:rPr lang="en-US" sz="1100" kern="1200" dirty="0"/>
            <a:t> </a:t>
          </a:r>
          <a:r>
            <a:rPr lang="en-US" sz="1100" kern="1200" dirty="0" err="1"/>
            <a:t>członkowie</a:t>
          </a:r>
          <a:r>
            <a:rPr lang="en-US" sz="1100" kern="1200" dirty="0"/>
            <a:t> </a:t>
          </a:r>
          <a:r>
            <a:rPr lang="en-US" sz="1100" kern="1200" dirty="0" err="1"/>
            <a:t>rodziny</a:t>
          </a:r>
          <a:r>
            <a:rPr lang="en-US" sz="1100" kern="1200" dirty="0"/>
            <a:t> </a:t>
          </a:r>
          <a:r>
            <a:rPr lang="en-US" sz="1100" kern="1200" dirty="0" err="1"/>
            <a:t>też</a:t>
          </a:r>
          <a:r>
            <a:rPr lang="en-US" sz="1100" kern="1200" dirty="0"/>
            <a:t> </a:t>
          </a:r>
          <a:r>
            <a:rPr lang="en-US" sz="1100" kern="1200" dirty="0" err="1"/>
            <a:t>cierpią</a:t>
          </a:r>
          <a:r>
            <a:rPr lang="en-US" sz="1100" kern="1200" dirty="0"/>
            <a:t> </a:t>
          </a:r>
          <a:r>
            <a:rPr lang="en-US" sz="1100" kern="1200" dirty="0" err="1"/>
            <a:t>na</a:t>
          </a:r>
          <a:r>
            <a:rPr lang="en-US" sz="1100" kern="1200" dirty="0"/>
            <a:t> </a:t>
          </a:r>
          <a:r>
            <a:rPr lang="en-US" sz="1100" kern="1200" dirty="0" err="1"/>
            <a:t>zaburzenia</a:t>
          </a:r>
          <a:r>
            <a:rPr lang="en-US" sz="1100" kern="1200" dirty="0"/>
            <a:t> </a:t>
          </a:r>
          <a:r>
            <a:rPr lang="en-US" sz="1100" kern="1200" dirty="0" err="1"/>
            <a:t>lękowe</a:t>
          </a:r>
          <a:r>
            <a:rPr lang="en-US" sz="1100" kern="1200" dirty="0"/>
            <a:t>),</a:t>
          </a:r>
          <a:r>
            <a:rPr lang="en-US" sz="1100" kern="1200" dirty="0">
              <a:latin typeface="Elephant"/>
            </a:rPr>
            <a:t> </a:t>
          </a:r>
          <a:endParaRPr lang="en-US" sz="1100" kern="1200" dirty="0"/>
        </a:p>
      </dsp:txBody>
      <dsp:txXfrm>
        <a:off x="3694323" y="262876"/>
        <a:ext cx="3126953" cy="3635083"/>
      </dsp:txXfrm>
    </dsp:sp>
    <dsp:sp modelId="{34E0FAAE-9883-4337-8A79-CBC550905253}">
      <dsp:nvSpPr>
        <dsp:cNvPr id="0" name=""/>
        <dsp:cNvSpPr/>
      </dsp:nvSpPr>
      <dsp:spPr>
        <a:xfrm>
          <a:off x="6869449" y="1958918"/>
          <a:ext cx="469042" cy="243000"/>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49242-DC73-4923-8147-91A4890D1AE5}">
      <dsp:nvSpPr>
        <dsp:cNvPr id="0" name=""/>
        <dsp:cNvSpPr/>
      </dsp:nvSpPr>
      <dsp:spPr>
        <a:xfrm>
          <a:off x="7386665" y="262876"/>
          <a:ext cx="3126953" cy="36350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488950">
            <a:lnSpc>
              <a:spcPct val="90000"/>
            </a:lnSpc>
            <a:spcBef>
              <a:spcPct val="0"/>
            </a:spcBef>
            <a:spcAft>
              <a:spcPct val="35000"/>
            </a:spcAft>
            <a:buNone/>
          </a:pPr>
          <a:r>
            <a:rPr lang="en-US" sz="1100" kern="1200" dirty="0"/>
            <a:t>•</a:t>
          </a:r>
          <a:r>
            <a:rPr lang="en-US" sz="1100" kern="1200" dirty="0" err="1"/>
            <a:t>Czynniki</a:t>
          </a:r>
          <a:r>
            <a:rPr lang="en-US" sz="1100" kern="1200" dirty="0"/>
            <a:t> </a:t>
          </a:r>
          <a:r>
            <a:rPr lang="en-US" sz="1100" kern="1200" dirty="0" err="1"/>
            <a:t>środowiskowe</a:t>
          </a:r>
          <a:r>
            <a:rPr lang="en-US" sz="1100" kern="1200" dirty="0"/>
            <a:t>. </a:t>
          </a:r>
          <a:r>
            <a:rPr lang="en-US" sz="1100" kern="1200" dirty="0" err="1"/>
            <a:t>Należą</a:t>
          </a:r>
          <a:r>
            <a:rPr lang="en-US" sz="1100" kern="1200" dirty="0"/>
            <a:t> do </a:t>
          </a:r>
          <a:r>
            <a:rPr lang="en-US" sz="1100" kern="1200" dirty="0" err="1"/>
            <a:t>nich</a:t>
          </a:r>
          <a:r>
            <a:rPr lang="en-US" sz="1100" kern="1200" dirty="0"/>
            <a:t> </a:t>
          </a:r>
          <a:r>
            <a:rPr lang="en-US" sz="1100" kern="1200" dirty="0" err="1"/>
            <a:t>między</a:t>
          </a:r>
          <a:r>
            <a:rPr lang="en-US" sz="1100" kern="1200" dirty="0"/>
            <a:t> </a:t>
          </a:r>
          <a:r>
            <a:rPr lang="en-US" sz="1100" kern="1200" dirty="0" err="1"/>
            <a:t>inymi</a:t>
          </a:r>
          <a:r>
            <a:rPr lang="en-US" sz="1100" kern="1200" dirty="0"/>
            <a:t>:</a:t>
          </a:r>
          <a:br>
            <a:rPr lang="en-US" sz="1100" kern="1200" dirty="0"/>
          </a:br>
          <a:r>
            <a:rPr lang="en-US" sz="1100" kern="1200" dirty="0"/>
            <a:t> - </a:t>
          </a:r>
          <a:r>
            <a:rPr lang="en-US" sz="1100" kern="1200" dirty="0" err="1"/>
            <a:t>zaburzenia</a:t>
          </a:r>
          <a:r>
            <a:rPr lang="en-US" sz="1100" kern="1200" dirty="0"/>
            <a:t> </a:t>
          </a:r>
          <a:r>
            <a:rPr lang="en-US" sz="1100" kern="1200" dirty="0" err="1"/>
            <a:t>lękowe</a:t>
          </a:r>
          <a:r>
            <a:rPr lang="en-US" sz="1100" kern="1200" dirty="0"/>
            <a:t> u </a:t>
          </a:r>
          <a:r>
            <a:rPr lang="en-US" sz="1100" kern="1200" dirty="0" err="1"/>
            <a:t>opiekunów</a:t>
          </a:r>
          <a:r>
            <a:rPr lang="en-US" sz="1100" kern="1200" dirty="0"/>
            <a:t> – </a:t>
          </a:r>
          <a:r>
            <a:rPr lang="en-US" sz="1100" kern="1200" dirty="0" err="1"/>
            <a:t>dziecko</a:t>
          </a:r>
          <a:r>
            <a:rPr lang="en-US" sz="1100" kern="1200" dirty="0"/>
            <a:t> „</a:t>
          </a:r>
          <a:r>
            <a:rPr lang="en-US" sz="1100" kern="1200" dirty="0" err="1"/>
            <a:t>uczy</a:t>
          </a:r>
          <a:r>
            <a:rPr lang="en-US" sz="1100" kern="1200" dirty="0"/>
            <a:t>” </a:t>
          </a:r>
          <a:r>
            <a:rPr lang="en-US" sz="1100" kern="1200" dirty="0" err="1"/>
            <a:t>się</a:t>
          </a:r>
          <a:r>
            <a:rPr lang="en-US" sz="1100" kern="1200" dirty="0"/>
            <a:t> od </a:t>
          </a:r>
          <a:r>
            <a:rPr lang="en-US" sz="1100" kern="1200" dirty="0" err="1"/>
            <a:t>nich</a:t>
          </a:r>
          <a:r>
            <a:rPr lang="en-US" sz="1100" kern="1200" dirty="0"/>
            <a:t> </a:t>
          </a:r>
          <a:r>
            <a:rPr lang="en-US" sz="1100" kern="1200" dirty="0" err="1"/>
            <a:t>lękowego</a:t>
          </a:r>
          <a:r>
            <a:rPr lang="en-US" sz="1100" kern="1200" dirty="0"/>
            <a:t> </a:t>
          </a:r>
          <a:r>
            <a:rPr lang="en-US" sz="1100" kern="1200" dirty="0" err="1"/>
            <a:t>nastawienia</a:t>
          </a:r>
          <a:r>
            <a:rPr lang="en-US" sz="1100" kern="1200" dirty="0"/>
            <a:t> do </a:t>
          </a:r>
          <a:r>
            <a:rPr lang="en-US" sz="1100" kern="1200" dirty="0" err="1"/>
            <a:t>otoczenia</a:t>
          </a:r>
          <a:r>
            <a:rPr lang="en-US" sz="1100" kern="1200" dirty="0"/>
            <a:t> </a:t>
          </a:r>
          <a:r>
            <a:rPr lang="en-US" sz="1100" kern="1200" dirty="0" err="1"/>
            <a:t>i</a:t>
          </a:r>
          <a:r>
            <a:rPr lang="en-US" sz="1100" kern="1200" dirty="0"/>
            <a:t> </a:t>
          </a:r>
          <a:r>
            <a:rPr lang="en-US" sz="1100" kern="1200" dirty="0" err="1"/>
            <a:t>strategii</a:t>
          </a:r>
          <a:r>
            <a:rPr lang="en-US" sz="1100" kern="1200" dirty="0"/>
            <a:t> </a:t>
          </a:r>
          <a:r>
            <a:rPr lang="en-US" sz="1100" kern="1200" dirty="0" err="1"/>
            <a:t>radzenia</a:t>
          </a:r>
          <a:r>
            <a:rPr lang="en-US" sz="1100" kern="1200" dirty="0"/>
            <a:t> </a:t>
          </a:r>
          <a:r>
            <a:rPr lang="en-US" sz="1100" kern="1200" dirty="0" err="1"/>
            <a:t>sobie</a:t>
          </a:r>
          <a:r>
            <a:rPr lang="en-US" sz="1100" kern="1200" dirty="0"/>
            <a:t> z </a:t>
          </a:r>
          <a:r>
            <a:rPr lang="en-US" sz="1100" kern="1200" dirty="0" err="1"/>
            <a:t>problemami</a:t>
          </a:r>
          <a:r>
            <a:rPr lang="en-US" sz="1100" kern="1200" dirty="0"/>
            <a:t> </a:t>
          </a:r>
          <a:r>
            <a:rPr lang="en-US" sz="1100" kern="1200" dirty="0" err="1"/>
            <a:t>opartych</a:t>
          </a:r>
          <a:r>
            <a:rPr lang="en-US" sz="1100" kern="1200" dirty="0"/>
            <a:t> </a:t>
          </a:r>
          <a:r>
            <a:rPr lang="en-US" sz="1100" kern="1200" dirty="0" err="1"/>
            <a:t>na</a:t>
          </a:r>
          <a:r>
            <a:rPr lang="en-US" sz="1100" kern="1200" dirty="0"/>
            <a:t> </a:t>
          </a:r>
          <a:r>
            <a:rPr lang="en-US" sz="1100" kern="1200" dirty="0" err="1"/>
            <a:t>unikaniu</a:t>
          </a:r>
          <a:r>
            <a:rPr lang="en-US" sz="1100" kern="1200" dirty="0"/>
            <a:t>, </a:t>
          </a:r>
          <a:r>
            <a:rPr lang="en-US" sz="1100" kern="1200" dirty="0" err="1"/>
            <a:t>nabiera</a:t>
          </a:r>
          <a:r>
            <a:rPr lang="en-US" sz="1100" kern="1200" dirty="0"/>
            <a:t> </a:t>
          </a:r>
          <a:r>
            <a:rPr lang="en-US" sz="1100" kern="1200" dirty="0" err="1"/>
            <a:t>poczucia</a:t>
          </a:r>
          <a:r>
            <a:rPr lang="en-US" sz="1100" kern="1200" dirty="0"/>
            <a:t>, </a:t>
          </a:r>
          <a:r>
            <a:rPr lang="en-US" sz="1100" kern="1200" dirty="0" err="1"/>
            <a:t>że</a:t>
          </a:r>
          <a:r>
            <a:rPr lang="en-US" sz="1100" kern="1200" dirty="0"/>
            <a:t> jest </a:t>
          </a:r>
          <a:r>
            <a:rPr lang="en-US" sz="1100" kern="1200" dirty="0" err="1"/>
            <a:t>bezradne</a:t>
          </a:r>
          <a:r>
            <a:rPr lang="en-US" sz="1100" kern="1200" dirty="0"/>
            <a:t> </a:t>
          </a:r>
          <a:r>
            <a:rPr lang="en-US" sz="1100" kern="1200" dirty="0" err="1"/>
            <a:t>wobec</a:t>
          </a:r>
          <a:r>
            <a:rPr lang="en-US" sz="1100" kern="1200" dirty="0"/>
            <a:t> </a:t>
          </a:r>
          <a:r>
            <a:rPr lang="en-US" sz="1100" kern="1200" dirty="0" err="1"/>
            <a:t>napotykanych</a:t>
          </a:r>
          <a:r>
            <a:rPr lang="en-US" sz="1100" kern="1200" dirty="0"/>
            <a:t> </a:t>
          </a:r>
          <a:r>
            <a:rPr lang="en-US" sz="1100" kern="1200" dirty="0" err="1"/>
            <a:t>trudności</a:t>
          </a:r>
          <a:r>
            <a:rPr lang="en-US" sz="1100" kern="1200" dirty="0"/>
            <a:t>,</a:t>
          </a:r>
          <a:br>
            <a:rPr lang="en-US" sz="1100" kern="1200" dirty="0"/>
          </a:br>
          <a:r>
            <a:rPr lang="en-US" sz="1100" kern="1200" dirty="0"/>
            <a:t> - </a:t>
          </a:r>
          <a:r>
            <a:rPr lang="en-US" sz="1100" kern="1200" dirty="0" err="1"/>
            <a:t>styl</a:t>
          </a:r>
          <a:r>
            <a:rPr lang="en-US" sz="1100" kern="1200" dirty="0"/>
            <a:t> </a:t>
          </a:r>
          <a:r>
            <a:rPr lang="en-US" sz="1100" kern="1200" dirty="0" err="1"/>
            <a:t>wychowania</a:t>
          </a:r>
          <a:r>
            <a:rPr lang="en-US" sz="1100" kern="1200" dirty="0"/>
            <a:t> – </a:t>
          </a:r>
          <a:r>
            <a:rPr lang="en-US" sz="1100" kern="1200" dirty="0" err="1"/>
            <a:t>nadopiekuńczość</a:t>
          </a:r>
          <a:r>
            <a:rPr lang="en-US" sz="1100" kern="1200" dirty="0"/>
            <a:t>, </a:t>
          </a:r>
          <a:r>
            <a:rPr lang="en-US" sz="1100" kern="1200" dirty="0" err="1"/>
            <a:t>nadmierna</a:t>
          </a:r>
          <a:r>
            <a:rPr lang="en-US" sz="1100" kern="1200" dirty="0"/>
            <a:t> </a:t>
          </a:r>
          <a:r>
            <a:rPr lang="en-US" sz="1100" kern="1200" dirty="0" err="1"/>
            <a:t>krytyka</a:t>
          </a:r>
          <a:r>
            <a:rPr lang="en-US" sz="1100" kern="1200" dirty="0"/>
            <a:t> </a:t>
          </a:r>
          <a:r>
            <a:rPr lang="en-US" sz="1100" kern="1200" dirty="0" err="1"/>
            <a:t>lub</a:t>
          </a:r>
          <a:r>
            <a:rPr lang="en-US" sz="1100" kern="1200" dirty="0"/>
            <a:t> </a:t>
          </a:r>
          <a:r>
            <a:rPr lang="en-US" sz="1100" kern="1200" dirty="0" err="1"/>
            <a:t>nadmierne</a:t>
          </a:r>
          <a:r>
            <a:rPr lang="en-US" sz="1100" kern="1200" dirty="0"/>
            <a:t> </a:t>
          </a:r>
          <a:r>
            <a:rPr lang="en-US" sz="1100" kern="1200" dirty="0" err="1"/>
            <a:t>kontrolowanie</a:t>
          </a:r>
          <a:r>
            <a:rPr lang="en-US" sz="1100" kern="1200" dirty="0"/>
            <a:t> </a:t>
          </a:r>
          <a:r>
            <a:rPr lang="en-US" sz="1100" kern="1200" dirty="0" err="1"/>
            <a:t>dziecka</a:t>
          </a:r>
          <a:r>
            <a:rPr lang="en-US" sz="1100" kern="1200" dirty="0"/>
            <a:t>,</a:t>
          </a:r>
          <a:br>
            <a:rPr lang="en-US" sz="1100" kern="1200" dirty="0"/>
          </a:br>
          <a:r>
            <a:rPr lang="en-US" sz="1100" kern="1200" dirty="0"/>
            <a:t> - </a:t>
          </a:r>
          <a:r>
            <a:rPr lang="en-US" sz="1100" kern="1200" dirty="0" err="1"/>
            <a:t>brak</a:t>
          </a:r>
          <a:r>
            <a:rPr lang="en-US" sz="1100" kern="1200" dirty="0"/>
            <a:t> </a:t>
          </a:r>
          <a:r>
            <a:rPr lang="en-US" sz="1100" kern="1200" dirty="0" err="1"/>
            <a:t>poczucia</a:t>
          </a:r>
          <a:r>
            <a:rPr lang="en-US" sz="1100" kern="1200" dirty="0"/>
            <a:t> </a:t>
          </a:r>
          <a:r>
            <a:rPr lang="en-US" sz="1100" kern="1200" dirty="0" err="1"/>
            <a:t>bezpieczeństwa</a:t>
          </a:r>
          <a:r>
            <a:rPr lang="en-US" sz="1100" kern="1200" dirty="0"/>
            <a:t> w </a:t>
          </a:r>
          <a:r>
            <a:rPr lang="en-US" sz="1100" kern="1200" dirty="0" err="1"/>
            <a:t>relacji</a:t>
          </a:r>
          <a:r>
            <a:rPr lang="en-US" sz="1100" kern="1200" dirty="0"/>
            <a:t> z </a:t>
          </a:r>
          <a:r>
            <a:rPr lang="en-US" sz="1100" kern="1200" dirty="0" err="1"/>
            <a:t>opiekunami</a:t>
          </a:r>
          <a:r>
            <a:rPr lang="en-US" sz="1100" kern="1200" dirty="0"/>
            <a:t> – np. </a:t>
          </a:r>
          <a:r>
            <a:rPr lang="en-US" sz="1100" kern="1200" dirty="0" err="1"/>
            <a:t>gdy</a:t>
          </a:r>
          <a:r>
            <a:rPr lang="en-US" sz="1100" kern="1200" dirty="0"/>
            <a:t> </a:t>
          </a:r>
          <a:r>
            <a:rPr lang="en-US" sz="1100" kern="1200" dirty="0" err="1"/>
            <a:t>opiekunowie</a:t>
          </a:r>
          <a:r>
            <a:rPr lang="en-US" sz="1100" kern="1200" dirty="0"/>
            <a:t> </a:t>
          </a:r>
          <a:r>
            <a:rPr lang="en-US" sz="1100" kern="1200" dirty="0" err="1"/>
            <a:t>stosują</a:t>
          </a:r>
          <a:r>
            <a:rPr lang="en-US" sz="1100" kern="1200" dirty="0"/>
            <a:t> </a:t>
          </a:r>
          <a:r>
            <a:rPr lang="en-US" sz="1100" kern="1200" dirty="0" err="1"/>
            <a:t>przemoc</a:t>
          </a:r>
          <a:r>
            <a:rPr lang="en-US" sz="1100" kern="1200" dirty="0"/>
            <a:t>, </a:t>
          </a:r>
          <a:r>
            <a:rPr lang="en-US" sz="1100" kern="1200" dirty="0" err="1"/>
            <a:t>zaniedbują</a:t>
          </a:r>
          <a:r>
            <a:rPr lang="en-US" sz="1100" kern="1200" dirty="0"/>
            <a:t> </a:t>
          </a:r>
          <a:r>
            <a:rPr lang="en-US" sz="1100" kern="1200" dirty="0" err="1"/>
            <a:t>dziecko</a:t>
          </a:r>
          <a:r>
            <a:rPr lang="en-US" sz="1100" kern="1200" dirty="0"/>
            <a:t>, </a:t>
          </a:r>
          <a:r>
            <a:rPr lang="en-US" sz="1100" kern="1200" dirty="0" err="1"/>
            <a:t>nie</a:t>
          </a:r>
          <a:r>
            <a:rPr lang="en-US" sz="1100" kern="1200" dirty="0"/>
            <a:t> </a:t>
          </a:r>
          <a:r>
            <a:rPr lang="en-US" sz="1100" kern="1200" dirty="0" err="1"/>
            <a:t>dają</a:t>
          </a:r>
          <a:r>
            <a:rPr lang="en-US" sz="1100" kern="1200" dirty="0"/>
            <a:t> </a:t>
          </a:r>
          <a:r>
            <a:rPr lang="en-US" sz="1100" kern="1200" dirty="0" err="1"/>
            <a:t>wsparcia</a:t>
          </a:r>
          <a:r>
            <a:rPr lang="en-US" sz="1100" kern="1200" dirty="0"/>
            <a:t> w </a:t>
          </a:r>
          <a:r>
            <a:rPr lang="en-US" sz="1100" kern="1200" dirty="0" err="1"/>
            <a:t>trudnych</a:t>
          </a:r>
          <a:r>
            <a:rPr lang="en-US" sz="1100" kern="1200" dirty="0"/>
            <a:t> </a:t>
          </a:r>
          <a:r>
            <a:rPr lang="en-US" sz="1100" kern="1200" dirty="0" err="1"/>
            <a:t>sytuacjach</a:t>
          </a:r>
          <a:r>
            <a:rPr lang="en-US" sz="1100" kern="1200" dirty="0"/>
            <a:t>,</a:t>
          </a:r>
          <a:br>
            <a:rPr lang="en-US" sz="1100" kern="1200" dirty="0"/>
          </a:br>
          <a:r>
            <a:rPr lang="en-US" sz="1100" kern="1200" dirty="0"/>
            <a:t> - </a:t>
          </a:r>
          <a:r>
            <a:rPr lang="en-US" sz="1100" kern="1200" dirty="0" err="1"/>
            <a:t>doświadczenie</a:t>
          </a:r>
          <a:r>
            <a:rPr lang="en-US" sz="1100" kern="1200" dirty="0"/>
            <a:t> </a:t>
          </a:r>
          <a:r>
            <a:rPr lang="en-US" sz="1100" kern="1200" dirty="0" err="1"/>
            <a:t>odrzucenia</a:t>
          </a:r>
          <a:r>
            <a:rPr lang="en-US" sz="1100" kern="1200" dirty="0"/>
            <a:t> </a:t>
          </a:r>
          <a:r>
            <a:rPr lang="en-US" sz="1100" kern="1200" dirty="0" err="1"/>
            <a:t>lub</a:t>
          </a:r>
          <a:r>
            <a:rPr lang="en-US" sz="1100" kern="1200" dirty="0"/>
            <a:t> </a:t>
          </a:r>
          <a:r>
            <a:rPr lang="en-US" sz="1100" kern="1200" dirty="0" err="1"/>
            <a:t>przemocy</a:t>
          </a:r>
          <a:r>
            <a:rPr lang="en-US" sz="1100" kern="1200" dirty="0"/>
            <a:t> ze </a:t>
          </a:r>
          <a:r>
            <a:rPr lang="en-US" sz="1100" kern="1200" dirty="0" err="1"/>
            <a:t>strony</a:t>
          </a:r>
          <a:r>
            <a:rPr lang="en-US" sz="1100" kern="1200" dirty="0"/>
            <a:t> </a:t>
          </a:r>
          <a:r>
            <a:rPr lang="en-US" sz="1100" kern="1200" dirty="0" err="1"/>
            <a:t>rówieśników</a:t>
          </a:r>
          <a:r>
            <a:rPr lang="en-US" sz="1100" kern="1200" dirty="0"/>
            <a:t>,</a:t>
          </a:r>
          <a:br>
            <a:rPr lang="en-US" sz="1100" kern="1200" dirty="0"/>
          </a:br>
          <a:r>
            <a:rPr lang="en-US" sz="1100" kern="1200" dirty="0"/>
            <a:t> - </a:t>
          </a:r>
          <a:r>
            <a:rPr lang="en-US" sz="1100" kern="1200" dirty="0" err="1"/>
            <a:t>inne</a:t>
          </a:r>
          <a:r>
            <a:rPr lang="en-US" sz="1100" kern="1200" dirty="0"/>
            <a:t> </a:t>
          </a:r>
          <a:r>
            <a:rPr lang="en-US" sz="1100" kern="1200" dirty="0" err="1"/>
            <a:t>traumatyczne</a:t>
          </a:r>
          <a:r>
            <a:rPr lang="en-US" sz="1100" kern="1200" dirty="0"/>
            <a:t> </a:t>
          </a:r>
          <a:r>
            <a:rPr lang="en-US" sz="1100" kern="1200" dirty="0" err="1"/>
            <a:t>doświadczenia</a:t>
          </a:r>
          <a:r>
            <a:rPr lang="en-US" sz="1100" kern="1200" dirty="0"/>
            <a:t> – np. </a:t>
          </a:r>
          <a:r>
            <a:rPr lang="en-US" sz="1100" kern="1200" dirty="0" err="1"/>
            <a:t>utrata</a:t>
          </a:r>
          <a:r>
            <a:rPr lang="en-US" sz="1100" kern="1200" dirty="0"/>
            <a:t> </a:t>
          </a:r>
          <a:r>
            <a:rPr lang="en-US" sz="1100" kern="1200" dirty="0" err="1"/>
            <a:t>opiekuna</a:t>
          </a:r>
          <a:r>
            <a:rPr lang="en-US" sz="1100" kern="1200" dirty="0"/>
            <a:t>, </a:t>
          </a:r>
          <a:r>
            <a:rPr lang="en-US" sz="1100" kern="1200" dirty="0" err="1"/>
            <a:t>wypadek</a:t>
          </a:r>
          <a:r>
            <a:rPr lang="en-US" sz="1100" kern="1200" dirty="0"/>
            <a:t>, </a:t>
          </a:r>
          <a:r>
            <a:rPr lang="en-US" sz="1100" kern="1200" dirty="0" err="1"/>
            <a:t>choroba</a:t>
          </a:r>
          <a:r>
            <a:rPr lang="en-US" sz="1100" kern="1200" dirty="0"/>
            <a:t>, </a:t>
          </a:r>
          <a:r>
            <a:rPr lang="en-US" sz="1100" kern="1200" dirty="0" err="1"/>
            <a:t>nadużycie</a:t>
          </a:r>
          <a:r>
            <a:rPr lang="en-US" sz="1100" kern="1200" dirty="0"/>
            <a:t> </a:t>
          </a:r>
          <a:r>
            <a:rPr lang="en-US" sz="1100" kern="1200" dirty="0" err="1"/>
            <a:t>seksualne</a:t>
          </a:r>
          <a:r>
            <a:rPr lang="en-US" sz="1100" kern="1200" dirty="0"/>
            <a:t>.</a:t>
          </a:r>
        </a:p>
      </dsp:txBody>
      <dsp:txXfrm>
        <a:off x="7386665" y="262876"/>
        <a:ext cx="3126953" cy="3635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D4420-2107-474C-9231-41E587737888}">
      <dsp:nvSpPr>
        <dsp:cNvPr id="0" name=""/>
        <dsp:cNvSpPr/>
      </dsp:nvSpPr>
      <dsp:spPr>
        <a:xfrm>
          <a:off x="9242" y="975458"/>
          <a:ext cx="5524797" cy="220991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l" defTabSz="577850" rtl="0">
            <a:lnSpc>
              <a:spcPct val="90000"/>
            </a:lnSpc>
            <a:spcBef>
              <a:spcPct val="0"/>
            </a:spcBef>
            <a:spcAft>
              <a:spcPct val="35000"/>
            </a:spcAft>
            <a:buNone/>
          </a:pPr>
          <a:r>
            <a:rPr lang="en-US" sz="1300" kern="1200" dirty="0" err="1"/>
            <a:t>Bardzo</a:t>
          </a:r>
          <a:r>
            <a:rPr lang="en-US" sz="1300" kern="1200" dirty="0"/>
            <a:t> </a:t>
          </a:r>
          <a:r>
            <a:rPr lang="en-US" sz="1300" kern="1200" dirty="0" err="1"/>
            <a:t>często</a:t>
          </a:r>
          <a:r>
            <a:rPr lang="en-US" sz="1300" kern="1200" dirty="0"/>
            <a:t> </a:t>
          </a:r>
          <a:r>
            <a:rPr lang="en-US" sz="1300" kern="1200" dirty="0" err="1"/>
            <a:t>czynnikiem</a:t>
          </a:r>
          <a:r>
            <a:rPr lang="en-US" sz="1300" kern="1200" dirty="0"/>
            <a:t> </a:t>
          </a:r>
          <a:r>
            <a:rPr lang="en-US" sz="1300" kern="1200" dirty="0" err="1"/>
            <a:t>wyzwalającym</a:t>
          </a:r>
          <a:r>
            <a:rPr lang="en-US" sz="1300" kern="1200" dirty="0"/>
            <a:t> </a:t>
          </a:r>
          <a:r>
            <a:rPr lang="en-US" sz="1300" kern="1200" dirty="0" err="1"/>
            <a:t>objawy</a:t>
          </a:r>
          <a:r>
            <a:rPr lang="en-US" sz="1300" kern="1200" dirty="0"/>
            <a:t> </a:t>
          </a:r>
          <a:r>
            <a:rPr lang="en-US" sz="1300" kern="1200" dirty="0" err="1"/>
            <a:t>zaburzeń</a:t>
          </a:r>
          <a:r>
            <a:rPr lang="en-US" sz="1300" kern="1200" dirty="0"/>
            <a:t> </a:t>
          </a:r>
          <a:r>
            <a:rPr lang="en-US" sz="1300" kern="1200" dirty="0" err="1"/>
            <a:t>lękowych</a:t>
          </a:r>
          <a:r>
            <a:rPr lang="en-US" sz="1300" kern="1200" dirty="0"/>
            <a:t> </a:t>
          </a:r>
          <a:r>
            <a:rPr lang="en-US" sz="1300" kern="1200" dirty="0" err="1"/>
            <a:t>są</a:t>
          </a:r>
          <a:r>
            <a:rPr lang="en-US" sz="1300" kern="1200" dirty="0"/>
            <a:t> </a:t>
          </a:r>
          <a:r>
            <a:rPr lang="en-US" sz="1300" kern="1200" dirty="0" err="1"/>
            <a:t>zmiany</a:t>
          </a:r>
          <a:r>
            <a:rPr lang="en-US" sz="1300" kern="1200" dirty="0"/>
            <a:t> w </a:t>
          </a:r>
          <a:r>
            <a:rPr lang="en-US" sz="1300" kern="1200" dirty="0" err="1"/>
            <a:t>życiu</a:t>
          </a:r>
          <a:r>
            <a:rPr lang="en-US" sz="1300" kern="1200" dirty="0"/>
            <a:t> </a:t>
          </a:r>
          <a:r>
            <a:rPr lang="en-US" sz="1300" kern="1200" dirty="0" err="1"/>
            <a:t>dziecka</a:t>
          </a:r>
          <a:r>
            <a:rPr lang="en-US" sz="1300" kern="1200" dirty="0"/>
            <a:t>:</a:t>
          </a:r>
          <a:r>
            <a:rPr lang="en-US" sz="1300" kern="1200" dirty="0">
              <a:latin typeface="Elephant"/>
            </a:rPr>
            <a:t> </a:t>
          </a:r>
          <a:r>
            <a:rPr lang="en-US" sz="1300" kern="1200" dirty="0" err="1"/>
            <a:t>pójście</a:t>
          </a:r>
          <a:r>
            <a:rPr lang="en-US" sz="1300" kern="1200" dirty="0"/>
            <a:t> do </a:t>
          </a:r>
          <a:r>
            <a:rPr lang="en-US" sz="1300" kern="1200" dirty="0" err="1"/>
            <a:t>przedszkola</a:t>
          </a:r>
          <a:r>
            <a:rPr lang="en-US" sz="1300" kern="1200" dirty="0"/>
            <a:t>, </a:t>
          </a:r>
          <a:r>
            <a:rPr lang="en-US" sz="1300" kern="1200" dirty="0" err="1"/>
            <a:t>rozpoczęcie</a:t>
          </a:r>
          <a:r>
            <a:rPr lang="en-US" sz="1300" kern="1200" dirty="0"/>
            <a:t> </a:t>
          </a:r>
          <a:r>
            <a:rPr lang="en-US" sz="1300" kern="1200" dirty="0" err="1"/>
            <a:t>nauki</a:t>
          </a:r>
          <a:r>
            <a:rPr lang="en-US" sz="1300" kern="1200" dirty="0"/>
            <a:t> w </a:t>
          </a:r>
          <a:r>
            <a:rPr lang="en-US" sz="1300" kern="1200" dirty="0" err="1"/>
            <a:t>szkole</a:t>
          </a:r>
          <a:r>
            <a:rPr lang="en-US" sz="1300" kern="1200" dirty="0"/>
            <a:t>, </a:t>
          </a:r>
          <a:r>
            <a:rPr lang="en-US" sz="1300" kern="1200" dirty="0" err="1"/>
            <a:t>zmiana</a:t>
          </a:r>
          <a:r>
            <a:rPr lang="en-US" sz="1300" kern="1200" dirty="0"/>
            <a:t> </a:t>
          </a:r>
          <a:r>
            <a:rPr lang="en-US" sz="1300" kern="1200" dirty="0" err="1"/>
            <a:t>klasy</a:t>
          </a:r>
          <a:r>
            <a:rPr lang="en-US" sz="1300" kern="1200" dirty="0"/>
            <a:t> </a:t>
          </a:r>
          <a:r>
            <a:rPr lang="en-US" sz="1300" kern="1200" dirty="0" err="1"/>
            <a:t>lub</a:t>
          </a:r>
          <a:r>
            <a:rPr lang="en-US" sz="1300" kern="1200" dirty="0"/>
            <a:t> </a:t>
          </a:r>
          <a:r>
            <a:rPr lang="en-US" sz="1300" kern="1200" dirty="0" err="1"/>
            <a:t>szkoły</a:t>
          </a:r>
          <a:r>
            <a:rPr lang="en-US" sz="1300" kern="1200" dirty="0"/>
            <a:t>, </a:t>
          </a:r>
          <a:r>
            <a:rPr lang="en-US" sz="1300" kern="1200" dirty="0" err="1"/>
            <a:t>przeprowadzka</a:t>
          </a:r>
          <a:r>
            <a:rPr lang="en-US" sz="1300" kern="1200" dirty="0"/>
            <a:t> do </a:t>
          </a:r>
          <a:r>
            <a:rPr lang="en-US" sz="1300" kern="1200" dirty="0" err="1"/>
            <a:t>innej</a:t>
          </a:r>
          <a:r>
            <a:rPr lang="en-US" sz="1300" kern="1200" dirty="0"/>
            <a:t> </a:t>
          </a:r>
          <a:r>
            <a:rPr lang="en-US" sz="1300" kern="1200" dirty="0" err="1"/>
            <a:t>miejscowości</a:t>
          </a:r>
          <a:r>
            <a:rPr lang="en-US" sz="1300" kern="1200" dirty="0"/>
            <a:t>, </a:t>
          </a:r>
          <a:r>
            <a:rPr lang="en-US" sz="1300" kern="1200" dirty="0" err="1"/>
            <a:t>pobyt</a:t>
          </a:r>
          <a:r>
            <a:rPr lang="en-US" sz="1300" kern="1200" dirty="0"/>
            <a:t> w szpitalu.Dotyczy to </a:t>
          </a:r>
          <a:r>
            <a:rPr lang="en-US" sz="1300" kern="1200" dirty="0" err="1"/>
            <a:t>zwłaszcza</a:t>
          </a:r>
          <a:r>
            <a:rPr lang="en-US" sz="1300" kern="1200" dirty="0"/>
            <a:t> </a:t>
          </a:r>
          <a:r>
            <a:rPr lang="en-US" sz="1300" kern="1200" dirty="0" err="1"/>
            <a:t>lęku</a:t>
          </a:r>
          <a:r>
            <a:rPr lang="en-US" sz="1300" kern="1200" dirty="0"/>
            <a:t> </a:t>
          </a:r>
          <a:r>
            <a:rPr lang="en-US" sz="1300" kern="1200" dirty="0" err="1"/>
            <a:t>separacyjnego</a:t>
          </a:r>
          <a:r>
            <a:rPr lang="en-US" sz="1300" kern="1200" dirty="0"/>
            <a:t>, </a:t>
          </a:r>
          <a:r>
            <a:rPr lang="en-US" sz="1300" kern="1200" dirty="0" err="1"/>
            <a:t>lęku</a:t>
          </a:r>
          <a:r>
            <a:rPr lang="en-US" sz="1300" kern="1200" dirty="0"/>
            <a:t> </a:t>
          </a:r>
          <a:r>
            <a:rPr lang="en-US" sz="1300" kern="1200" dirty="0" err="1"/>
            <a:t>społecznego</a:t>
          </a:r>
          <a:r>
            <a:rPr lang="en-US" sz="1300" kern="1200" dirty="0"/>
            <a:t> </a:t>
          </a:r>
          <a:r>
            <a:rPr lang="en-US" sz="1300" kern="1200" dirty="0" err="1"/>
            <a:t>i</a:t>
          </a:r>
          <a:r>
            <a:rPr lang="en-US" sz="1300" kern="1200" dirty="0"/>
            <a:t> </a:t>
          </a:r>
          <a:r>
            <a:rPr lang="en-US" sz="1300" kern="1200" dirty="0" err="1"/>
            <a:t>mutyzmu</a:t>
          </a:r>
          <a:r>
            <a:rPr lang="en-US" sz="1300" kern="1200" dirty="0"/>
            <a:t> </a:t>
          </a:r>
          <a:r>
            <a:rPr lang="en-US" sz="1300" kern="1200" dirty="0" err="1"/>
            <a:t>wybiórczego</a:t>
          </a:r>
          <a:r>
            <a:rPr lang="en-US" sz="1300" kern="1200" dirty="0"/>
            <a:t>.</a:t>
          </a:r>
          <a:endParaRPr lang="pl-PL" sz="1300" kern="1200" dirty="0"/>
        </a:p>
      </dsp:txBody>
      <dsp:txXfrm>
        <a:off x="1114202" y="975458"/>
        <a:ext cx="3314878" cy="2209919"/>
      </dsp:txXfrm>
    </dsp:sp>
    <dsp:sp modelId="{5C82097E-7ED1-4838-9DC0-BA7DF7DC6CB3}">
      <dsp:nvSpPr>
        <dsp:cNvPr id="0" name=""/>
        <dsp:cNvSpPr/>
      </dsp:nvSpPr>
      <dsp:spPr>
        <a:xfrm>
          <a:off x="4981560" y="975458"/>
          <a:ext cx="5524797" cy="2209919"/>
        </a:xfrm>
        <a:prstGeom prst="chevron">
          <a:avLst/>
        </a:prstGeom>
        <a:solidFill>
          <a:schemeClr val="accent5">
            <a:hueOff val="-7867891"/>
            <a:satOff val="21236"/>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t>Stany lękowe z towarzyszącymi objawami somatycznymi mogą pojawić się w wyniku </a:t>
          </a:r>
          <a:r>
            <a:rPr lang="en-US" sz="1300" b="1" kern="1200" dirty="0"/>
            <a:t>nadmiernego spożycia kawy </a:t>
          </a:r>
          <a:r>
            <a:rPr lang="en-US" sz="1300" kern="1200" dirty="0"/>
            <a:t>lub </a:t>
          </a:r>
          <a:r>
            <a:rPr lang="en-US" sz="1300" b="1" kern="1200" dirty="0"/>
            <a:t>napojów energetyzujących</a:t>
          </a:r>
          <a:r>
            <a:rPr lang="en-US" sz="1300" kern="1200" dirty="0"/>
            <a:t>. Występują również po </a:t>
          </a:r>
          <a:r>
            <a:rPr lang="en-US" sz="1300" b="1" kern="1200" dirty="0"/>
            <a:t>odstawieniu</a:t>
          </a:r>
          <a:r>
            <a:rPr lang="en-US" sz="1300" kern="1200" dirty="0"/>
            <a:t> substancji psychoaktywnych (</a:t>
          </a:r>
          <a:r>
            <a:rPr lang="en-US" sz="1300" b="1" kern="1200" dirty="0"/>
            <a:t>alkoholu, marihuany, amfetaminy</a:t>
          </a:r>
          <a:r>
            <a:rPr lang="en-US" sz="1300" kern="1200" dirty="0"/>
            <a:t>), dlatego  możesz zapytać  o ich stosowanie i ewentualnie zlecić testy na obecność tych substancji we krwi lub w moczu.</a:t>
          </a:r>
          <a:endParaRPr lang="en-US" sz="1300" kern="1200" dirty="0">
            <a:latin typeface="Elephant"/>
          </a:endParaRPr>
        </a:p>
      </dsp:txBody>
      <dsp:txXfrm>
        <a:off x="6086520" y="975458"/>
        <a:ext cx="3314878" cy="2209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EB805-34EF-4165-8A08-A1BEB10CC757}">
      <dsp:nvSpPr>
        <dsp:cNvPr id="0" name=""/>
        <dsp:cNvSpPr/>
      </dsp:nvSpPr>
      <dsp:spPr>
        <a:xfrm>
          <a:off x="0" y="629"/>
          <a:ext cx="5803231" cy="17966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noProof="1"/>
            <a:t>•Zaburzenia lękowe często występują razem z depresją.</a:t>
          </a:r>
          <a:r>
            <a:rPr lang="en-US" sz="1800" kern="1200" noProof="1">
              <a:latin typeface="Elephant"/>
            </a:rPr>
            <a:t> </a:t>
          </a:r>
          <a:endParaRPr lang="en-US" sz="1800" b="0" i="0" u="none" strike="noStrike" kern="1200" cap="none" baseline="0" noProof="1">
            <a:solidFill>
              <a:srgbClr val="010000"/>
            </a:solidFill>
            <a:latin typeface="Elephant"/>
          </a:endParaRPr>
        </a:p>
      </dsp:txBody>
      <dsp:txXfrm>
        <a:off x="87707" y="88336"/>
        <a:ext cx="5627817" cy="1621267"/>
      </dsp:txXfrm>
    </dsp:sp>
    <dsp:sp modelId="{DE73ACF3-D2D0-4671-835B-1EF3B24BCB65}">
      <dsp:nvSpPr>
        <dsp:cNvPr id="0" name=""/>
        <dsp:cNvSpPr/>
      </dsp:nvSpPr>
      <dsp:spPr>
        <a:xfrm>
          <a:off x="0" y="1849150"/>
          <a:ext cx="5803231" cy="1796681"/>
        </a:xfrm>
        <a:prstGeom prst="roundRect">
          <a:avLst/>
        </a:prstGeom>
        <a:solidFill>
          <a:schemeClr val="accent2">
            <a:hueOff val="-3544877"/>
            <a:satOff val="175"/>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1"/>
            <a:t>•Zaburzenia lękowe są powikłaniem zaburzeń psychicznych, które utrudniają dziecku funkcjonowanie w szkole i negatywnie wpływają na jego osiągnięcia w nauce. Należą do nich: ADHD, zaburzenia rozwoju umiejętności szkolnych, zaburzenia opozycyjno-buntownicze.</a:t>
          </a:r>
        </a:p>
      </dsp:txBody>
      <dsp:txXfrm>
        <a:off x="87707" y="1936857"/>
        <a:ext cx="5627817" cy="1621267"/>
      </dsp:txXfrm>
    </dsp:sp>
    <dsp:sp modelId="{9888AAA6-8D87-424D-B9F5-9BCBE7588128}">
      <dsp:nvSpPr>
        <dsp:cNvPr id="0" name=""/>
        <dsp:cNvSpPr/>
      </dsp:nvSpPr>
      <dsp:spPr>
        <a:xfrm>
          <a:off x="0" y="3697672"/>
          <a:ext cx="5803231" cy="1796681"/>
        </a:xfrm>
        <a:prstGeom prst="roundRect">
          <a:avLst/>
        </a:prstGeom>
        <a:solidFill>
          <a:schemeClr val="accent2">
            <a:hueOff val="-7089753"/>
            <a:satOff val="35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1"/>
            <a:t>•Młodzież cierpiąca na zaburzenia lękowe może szukać różnych, czasem szkodliwych sposobów na poradzenie sobie z ich objawami – np. : sięgać po alkohol i narkotyki. Zaburzenia lękowe (zwłaszcza fobia społeczna) zwiększają ryzyko uzależnień (zwłaszcza od alkoholu).</a:t>
          </a:r>
        </a:p>
      </dsp:txBody>
      <dsp:txXfrm>
        <a:off x="87707" y="3785379"/>
        <a:ext cx="5627817" cy="16212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6568D-F307-4292-A7A7-3610E5FD4D21}">
      <dsp:nvSpPr>
        <dsp:cNvPr id="0" name=""/>
        <dsp:cNvSpPr/>
      </dsp:nvSpPr>
      <dsp:spPr>
        <a:xfrm>
          <a:off x="1283" y="41210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2DEFB-C9AF-4E7D-B331-DC45AEFD3CE2}">
      <dsp:nvSpPr>
        <dsp:cNvPr id="0" name=""/>
        <dsp:cNvSpPr/>
      </dsp:nvSpPr>
      <dsp:spPr>
        <a:xfrm>
          <a:off x="501904"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pl-PL" sz="2200" kern="1200" dirty="0"/>
            <a:t>Wsparcia i aprobaty.</a:t>
          </a:r>
          <a:r>
            <a:rPr lang="pl-PL" sz="2200" kern="1200" dirty="0">
              <a:latin typeface="Elephant"/>
            </a:rPr>
            <a:t> </a:t>
          </a:r>
          <a:r>
            <a:rPr lang="pl-PL" sz="2200" kern="1200" dirty="0"/>
            <a:t> </a:t>
          </a:r>
          <a:r>
            <a:rPr lang="pl-PL" sz="2200" kern="1200" dirty="0">
              <a:latin typeface="Elephant"/>
            </a:rPr>
            <a:t>        </a:t>
          </a:r>
          <a:br>
            <a:rPr lang="pl-PL" sz="2200" kern="1200" dirty="0">
              <a:latin typeface="Elephant"/>
            </a:rPr>
          </a:br>
          <a:r>
            <a:rPr lang="pl-PL" sz="2200" kern="1200" dirty="0"/>
            <a:t>U podstaw </a:t>
          </a:r>
          <a:r>
            <a:rPr lang="pl-PL" sz="2200" kern="1200" dirty="0" err="1"/>
            <a:t>lę</a:t>
          </a:r>
          <a:r>
            <a:rPr lang="en-US" sz="2200" kern="1200" dirty="0" err="1"/>
            <a:t>ku</a:t>
          </a:r>
          <a:r>
            <a:rPr lang="en-US" sz="2200" kern="1200" dirty="0"/>
            <a:t> </a:t>
          </a:r>
          <a:r>
            <a:rPr lang="en-US" sz="2200" kern="1200" dirty="0" err="1"/>
            <a:t>przed</a:t>
          </a:r>
          <a:r>
            <a:rPr lang="en-US" sz="2200" kern="1200" dirty="0"/>
            <a:t> </a:t>
          </a:r>
          <a:r>
            <a:rPr lang="en-US" sz="2200" kern="1200" dirty="0" err="1"/>
            <a:t>szko</a:t>
          </a:r>
          <a:r>
            <a:rPr lang="pl-PL" sz="2200" kern="1200" dirty="0" err="1"/>
            <a:t>łą</a:t>
          </a:r>
          <a:r>
            <a:rPr lang="en-US" sz="2200" kern="1200" dirty="0"/>
            <a:t> </a:t>
          </a:r>
          <a:r>
            <a:rPr lang="en-US" sz="2200" kern="1200" dirty="0" err="1"/>
            <a:t>cz</a:t>
          </a:r>
          <a:r>
            <a:rPr lang="pl-PL" sz="2200" kern="1200" dirty="0"/>
            <a:t>ę</a:t>
          </a:r>
          <a:r>
            <a:rPr lang="en-US" sz="2200" kern="1200" dirty="0" err="1"/>
            <a:t>sto</a:t>
          </a:r>
          <a:r>
            <a:rPr lang="en-US" sz="2200" kern="1200" dirty="0"/>
            <a:t> le</a:t>
          </a:r>
          <a:r>
            <a:rPr lang="pl-PL" sz="2200" kern="1200" dirty="0"/>
            <a:t>ż</a:t>
          </a:r>
          <a:r>
            <a:rPr lang="en-US" sz="2200" kern="1200" dirty="0"/>
            <a:t>y </a:t>
          </a:r>
          <a:r>
            <a:rPr lang="en-US" sz="2200" b="1" kern="1200" dirty="0"/>
            <a:t>l</a:t>
          </a:r>
          <a:r>
            <a:rPr lang="pl-PL" sz="2200" b="1" kern="1200" dirty="0" err="1"/>
            <a:t>ęk</a:t>
          </a:r>
          <a:r>
            <a:rPr lang="pl-PL" sz="2200" b="1" kern="1200" dirty="0"/>
            <a:t> przed odrzuceniem</a:t>
          </a:r>
          <a:r>
            <a:rPr lang="pl-PL" sz="2200" kern="1200" dirty="0"/>
            <a:t>. Dziecko nieradzi sobie z tymi uczuciami, wstydzi się</a:t>
          </a:r>
          <a:r>
            <a:rPr lang="en-US" sz="2200" kern="1200" dirty="0"/>
            <a:t> ich, a </a:t>
          </a:r>
          <a:r>
            <a:rPr lang="en-US" sz="2200" kern="1200" dirty="0" err="1"/>
            <a:t>cz</a:t>
          </a:r>
          <a:r>
            <a:rPr lang="pl-PL" sz="2200" kern="1200" dirty="0"/>
            <a:t>ę</a:t>
          </a:r>
          <a:r>
            <a:rPr lang="en-US" sz="2200" kern="1200" dirty="0" err="1"/>
            <a:t>sto</a:t>
          </a:r>
          <a:r>
            <a:rPr lang="en-US" sz="2200" kern="1200" dirty="0"/>
            <a:t> </a:t>
          </a:r>
          <a:r>
            <a:rPr lang="en-US" sz="2200" kern="1200" dirty="0" err="1"/>
            <a:t>te</a:t>
          </a:r>
          <a:r>
            <a:rPr lang="pl-PL" sz="2200" kern="1200" dirty="0"/>
            <a:t>ż</a:t>
          </a:r>
          <a:r>
            <a:rPr lang="en-US" sz="2200" kern="1200" dirty="0"/>
            <a:t> </a:t>
          </a:r>
          <a:r>
            <a:rPr lang="en-US" sz="2200" kern="1200" dirty="0" err="1"/>
            <a:t>nie</a:t>
          </a:r>
          <a:r>
            <a:rPr lang="en-US" sz="2200" kern="1200" dirty="0"/>
            <a:t> </a:t>
          </a:r>
          <a:r>
            <a:rPr lang="en-US" sz="2200" kern="1200" dirty="0" err="1"/>
            <a:t>potrafi</a:t>
          </a:r>
          <a:r>
            <a:rPr lang="en-US" sz="2200" kern="1200" dirty="0"/>
            <a:t> ich </a:t>
          </a:r>
          <a:r>
            <a:rPr lang="en-US" sz="2200" kern="1200" dirty="0" err="1"/>
            <a:t>nazwa</a:t>
          </a:r>
          <a:r>
            <a:rPr lang="pl-PL" sz="2200" kern="1200" dirty="0"/>
            <a:t>ć</a:t>
          </a:r>
          <a:r>
            <a:rPr lang="en-US" sz="2200" kern="1200" dirty="0"/>
            <a:t>.</a:t>
          </a:r>
          <a:r>
            <a:rPr lang="en-US" sz="2200" kern="1200" dirty="0">
              <a:latin typeface="Elephant"/>
            </a:rPr>
            <a:t> </a:t>
          </a:r>
          <a:endParaRPr lang="pl-PL" sz="2200" kern="1200" dirty="0"/>
        </a:p>
      </dsp:txBody>
      <dsp:txXfrm>
        <a:off x="585701" y="971486"/>
        <a:ext cx="4337991" cy="2693452"/>
      </dsp:txXfrm>
    </dsp:sp>
    <dsp:sp modelId="{BFA4D31E-B48B-45EE-BE8D-DA4B6D6CCE04}">
      <dsp:nvSpPr>
        <dsp:cNvPr id="0" name=""/>
        <dsp:cNvSpPr/>
      </dsp:nvSpPr>
      <dsp:spPr>
        <a:xfrm>
          <a:off x="5508110" y="41210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9C0B8-8333-423D-A6ED-DE136EF4D726}">
      <dsp:nvSpPr>
        <dsp:cNvPr id="0" name=""/>
        <dsp:cNvSpPr/>
      </dsp:nvSpPr>
      <dsp:spPr>
        <a:xfrm>
          <a:off x="6008730" y="88768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 </a:t>
          </a:r>
          <a:r>
            <a:rPr lang="en-US" sz="2200" kern="1200" dirty="0" err="1"/>
            <a:t>pracy</a:t>
          </a:r>
          <a:r>
            <a:rPr lang="en-US" sz="2200" kern="1200" dirty="0"/>
            <a:t> z </a:t>
          </a:r>
          <a:r>
            <a:rPr lang="en-US" sz="2200" kern="1200" dirty="0" err="1"/>
            <a:t>doros</a:t>
          </a:r>
          <a:r>
            <a:rPr lang="pl-PL" sz="2200" kern="1200" dirty="0" err="1"/>
            <a:t>łym</a:t>
          </a:r>
          <a:r>
            <a:rPr lang="pl-PL" sz="2200" kern="1200" dirty="0"/>
            <a:t> </a:t>
          </a:r>
          <a:r>
            <a:rPr lang="pl-PL" sz="2200" b="1" kern="1200" dirty="0"/>
            <a:t>potrzebuje </a:t>
          </a:r>
          <a:r>
            <a:rPr lang="pl-PL" sz="2200" kern="1200" dirty="0"/>
            <a:t>przede wszystkim </a:t>
          </a:r>
          <a:r>
            <a:rPr lang="pl-PL" sz="2200" b="1" kern="1200" dirty="0"/>
            <a:t>wsparcia i akceptacji, dla siebie i swoich trudnych uczuć.</a:t>
          </a:r>
          <a:endParaRPr lang="en-US" sz="2200" kern="1200" dirty="0"/>
        </a:p>
      </dsp:txBody>
      <dsp:txXfrm>
        <a:off x="6092527" y="971486"/>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2247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8283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77758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4770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4219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0637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2939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9727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1719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0886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175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8351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32202025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zwierzę, woda, ssak, zewnętrzne&#10;&#10;Opis wygenerowany przy bardzo wysokim poziomie pewności">
            <a:extLst>
              <a:ext uri="{FF2B5EF4-FFF2-40B4-BE49-F238E27FC236}">
                <a16:creationId xmlns:a16="http://schemas.microsoft.com/office/drawing/2014/main" id="{F594DC90-09C7-4B5A-BFFB-22F05C64BAFA}"/>
              </a:ext>
            </a:extLst>
          </p:cNvPr>
          <p:cNvPicPr>
            <a:picLocks noChangeAspect="1"/>
          </p:cNvPicPr>
          <p:nvPr/>
        </p:nvPicPr>
        <p:blipFill rotWithShape="1">
          <a:blip r:embed="rId2"/>
          <a:srcRect l="15507" r="18732"/>
          <a:stretch/>
        </p:blipFill>
        <p:spPr>
          <a:xfrm>
            <a:off x="20" y="10"/>
            <a:ext cx="12188932" cy="6857990"/>
          </a:xfrm>
          <a:prstGeom prst="rect">
            <a:avLst/>
          </a:prstGeom>
        </p:spPr>
      </p:pic>
      <p:sp>
        <p:nvSpPr>
          <p:cNvPr id="10"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358348" y="5167678"/>
            <a:ext cx="10259391" cy="1152663"/>
          </a:xfrm>
        </p:spPr>
        <p:txBody>
          <a:bodyPr vert="horz" lIns="91440" tIns="45720" rIns="91440" bIns="45720" rtlCol="0" anchor="b">
            <a:noAutofit/>
          </a:bodyPr>
          <a:lstStyle/>
          <a:p>
            <a:pPr algn="ctr"/>
            <a:r>
              <a:rPr lang="pl-PL" sz="4400" dirty="0">
                <a:solidFill>
                  <a:schemeClr val="bg1"/>
                </a:solidFill>
                <a:ea typeface="+mj-lt"/>
                <a:cs typeface="+mj-lt"/>
              </a:rPr>
              <a:t>Zaburzenia lękowe u dzieci i </a:t>
            </a:r>
            <a:r>
              <a:rPr lang="pl-PL" sz="4400" dirty="0" err="1">
                <a:solidFill>
                  <a:schemeClr val="bg1"/>
                </a:solidFill>
                <a:ea typeface="+mj-lt"/>
                <a:cs typeface="+mj-lt"/>
              </a:rPr>
              <a:t>młodzeży</a:t>
            </a:r>
            <a:br>
              <a:rPr lang="pl-PL" sz="4400" dirty="0">
                <a:ea typeface="+mj-lt"/>
                <a:cs typeface="+mj-lt"/>
              </a:rPr>
            </a:br>
            <a:r>
              <a:rPr lang="pl-PL" sz="4400" dirty="0">
                <a:solidFill>
                  <a:schemeClr val="bg1"/>
                </a:solidFill>
                <a:ea typeface="+mj-lt"/>
                <a:cs typeface="+mj-lt"/>
              </a:rPr>
              <a:t> (dla nauczycieli)</a:t>
            </a:r>
            <a:br>
              <a:rPr lang="pl-PL" sz="4400" dirty="0">
                <a:solidFill>
                  <a:schemeClr val="bg1"/>
                </a:solidFill>
                <a:ea typeface="+mj-lt"/>
                <a:cs typeface="+mj-lt"/>
              </a:rPr>
            </a:br>
            <a:r>
              <a:rPr lang="pl-PL" sz="1200" dirty="0" err="1">
                <a:solidFill>
                  <a:schemeClr val="bg1"/>
                </a:solidFill>
              </a:rPr>
              <a:t>Źródło:</a:t>
            </a:r>
            <a:r>
              <a:rPr lang="pl-PL" sz="1200" i="0" dirty="0" err="1">
                <a:solidFill>
                  <a:schemeClr val="bg1"/>
                </a:solidFill>
                <a:ea typeface="+mj-lt"/>
                <a:cs typeface="+mj-lt"/>
              </a:rPr>
              <a:t>http</a:t>
            </a:r>
            <a:r>
              <a:rPr lang="pl-PL" sz="1200" i="0" dirty="0">
                <a:solidFill>
                  <a:schemeClr val="bg1"/>
                </a:solidFill>
                <a:ea typeface="+mj-lt"/>
                <a:cs typeface="+mj-lt"/>
              </a:rPr>
              <a:t>://ustawtlo.pl/tapeta-3802/delfiny-w-oceanie</a:t>
            </a:r>
            <a:endParaRPr lang="pl-PL" sz="1200" dirty="0">
              <a:solidFill>
                <a:schemeClr val="bg1"/>
              </a:solidFill>
            </a:endParaRP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0" name="Rectangle 9">
            <a:extLst>
              <a:ext uri="{FF2B5EF4-FFF2-40B4-BE49-F238E27FC236}">
                <a16:creationId xmlns:a16="http://schemas.microsoft.com/office/drawing/2014/main" id="{5DF0A98B-63F0-47BD-9203-AD26B8E33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D3D6B5C-B8B4-4071-9480-DEE5EC781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1334"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4DECDC9F-2E42-450E-97CF-CC0E3E92546E}"/>
              </a:ext>
            </a:extLst>
          </p:cNvPr>
          <p:cNvSpPr>
            <a:spLocks noGrp="1"/>
          </p:cNvSpPr>
          <p:nvPr>
            <p:ph type="title" idx="4294967295"/>
          </p:nvPr>
        </p:nvSpPr>
        <p:spPr>
          <a:xfrm>
            <a:off x="7419540" y="2330805"/>
            <a:ext cx="3731849" cy="2373086"/>
          </a:xfrm>
        </p:spPr>
        <p:txBody>
          <a:bodyPr vert="horz" lIns="91440" tIns="45720" rIns="91440" bIns="45720" rtlCol="0" anchor="ctr">
            <a:normAutofit/>
          </a:bodyPr>
          <a:lstStyle/>
          <a:p>
            <a:r>
              <a:rPr lang="en-US" sz="4000" noProof="1"/>
              <a:t>fobie specyficzne</a:t>
            </a:r>
            <a:r>
              <a:rPr lang="en-US" sz="4000" dirty="0"/>
              <a:t> </a:t>
            </a:r>
            <a:br>
              <a:rPr lang="en-US" sz="4000" dirty="0"/>
            </a:br>
            <a:endParaRPr lang="en-US" sz="4000"/>
          </a:p>
        </p:txBody>
      </p:sp>
      <p:sp>
        <p:nvSpPr>
          <p:cNvPr id="3" name="Symbol zastępczy zawartości 2">
            <a:extLst>
              <a:ext uri="{FF2B5EF4-FFF2-40B4-BE49-F238E27FC236}">
                <a16:creationId xmlns:a16="http://schemas.microsoft.com/office/drawing/2014/main" id="{A80E9847-56B1-4F5E-9124-BF90F1B4DA56}"/>
              </a:ext>
            </a:extLst>
          </p:cNvPr>
          <p:cNvSpPr>
            <a:spLocks noGrp="1"/>
          </p:cNvSpPr>
          <p:nvPr>
            <p:ph idx="4294967295"/>
          </p:nvPr>
        </p:nvSpPr>
        <p:spPr>
          <a:xfrm>
            <a:off x="219766" y="801661"/>
            <a:ext cx="5666510" cy="5431376"/>
          </a:xfrm>
        </p:spPr>
        <p:txBody>
          <a:bodyPr vert="horz" lIns="91440" tIns="45720" rIns="91440" bIns="45720" rtlCol="0" anchor="ctr">
            <a:noAutofit/>
          </a:bodyPr>
          <a:lstStyle/>
          <a:p>
            <a:pPr marL="0" indent="0" algn="ctr">
              <a:lnSpc>
                <a:spcPct val="90000"/>
              </a:lnSpc>
              <a:buNone/>
            </a:pPr>
            <a:r>
              <a:rPr lang="en-US" sz="1700" noProof="1"/>
              <a:t>Lęk dziecka skupia się wokół konkretnego przedmiotu, postaci lub sytuacji. Fobia może dotyczyć: zwierząt, owadów, zjawisk atmosferycznych (wiatr, burza, deszcz), ciemności, hałasów, wysokości, ostrych przedmiotów, zastrzyków, widoku krwi, jazdy pociągiem, latania samolotem, i wielu innych czynników. W obecności tych bodźców lub gdy dziecko spodziewa się kontaktu z nimi, odczuwa nieracjonalny i nadmierny strach, który może nawet przyjąć postać napadu paniki. Młodsze dzieci mogą reagować na obiekt fobii płaczem, wybuchem złości, zamieraniem w bezruchu lub przywieraniem do opiekuna. Dziecko stara się tak na co dzień funkcjonować, żeby unikać budzącego lęk czynnika. </a:t>
            </a:r>
            <a:br>
              <a:rPr lang="en-US" sz="1700" noProof="1"/>
            </a:br>
            <a:r>
              <a:rPr lang="en-US" sz="1700" noProof="1"/>
              <a:t>- Należy pamiętać, że w okresie wczesnodziecięcym lęki przed różnymi obiektami mieszczą się w ramach prawidłowego rozwoju. Dwulatek może bać się na przykład hałasu, trzylatek – psów, czterolatek – ciemności, ale w miarę dorastania te lęki ustępują. O zaburzeniu lękowym w postaci fobii mówimy wtedy, gdy przeżywany przez dziecko strach przed danym obiektem nie jest zgodny z jego fazą rozwojową (np.. gdy ciemności boi się ośmiolatek).</a:t>
            </a:r>
          </a:p>
          <a:p>
            <a:pPr marL="0" algn="ctr">
              <a:lnSpc>
                <a:spcPct val="90000"/>
              </a:lnSpc>
            </a:pPr>
            <a:endParaRPr lang="en-US" sz="1700" noProof="1"/>
          </a:p>
        </p:txBody>
      </p:sp>
    </p:spTree>
    <p:extLst>
      <p:ext uri="{BB962C8B-B14F-4D97-AF65-F5344CB8AC3E}">
        <p14:creationId xmlns:p14="http://schemas.microsoft.com/office/powerpoint/2010/main" val="101283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9" name="Rectangle 8">
            <a:extLst>
              <a:ext uri="{FF2B5EF4-FFF2-40B4-BE49-F238E27FC236}">
                <a16:creationId xmlns:a16="http://schemas.microsoft.com/office/drawing/2014/main" id="{D839A9B9-F246-4779-A2BA-7AD3DAB5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id="{19ADFAD7-14DD-43E9-B84A-A1CC3B8D3A0B}"/>
              </a:ext>
            </a:extLst>
          </p:cNvPr>
          <p:cNvSpPr txBox="1"/>
          <p:nvPr/>
        </p:nvSpPr>
        <p:spPr>
          <a:xfrm>
            <a:off x="2595217" y="-351645"/>
            <a:ext cx="9144000"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5400" i="1" noProof="1">
                <a:latin typeface="+mj-lt"/>
                <a:ea typeface="+mj-ea"/>
                <a:cs typeface="+mj-cs"/>
              </a:rPr>
              <a:t>zespół lęku społecznego (</a:t>
            </a:r>
            <a:r>
              <a:rPr lang="en-US" sz="5400" b="1" i="1" noProof="1">
                <a:latin typeface="+mj-lt"/>
                <a:ea typeface="+mj-ea"/>
                <a:cs typeface="+mj-cs"/>
              </a:rPr>
              <a:t>fobia społeczna</a:t>
            </a:r>
            <a:r>
              <a:rPr lang="en-US" sz="5400" i="1" noProof="1">
                <a:latin typeface="+mj-lt"/>
                <a:ea typeface="+mj-ea"/>
                <a:cs typeface="+mj-cs"/>
              </a:rPr>
              <a:t>) </a:t>
            </a:r>
          </a:p>
        </p:txBody>
      </p:sp>
      <p:sp>
        <p:nvSpPr>
          <p:cNvPr id="11" name="Freeform: Shape 10">
            <a:extLst>
              <a:ext uri="{FF2B5EF4-FFF2-40B4-BE49-F238E27FC236}">
                <a16:creationId xmlns:a16="http://schemas.microsoft.com/office/drawing/2014/main" id="{689FF3C7-B796-4C63-BF20-B2EE5688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96" y="1"/>
            <a:ext cx="11282409" cy="2930115"/>
          </a:xfrm>
          <a:custGeom>
            <a:avLst/>
            <a:gdLst>
              <a:gd name="connsiteX0" fmla="*/ 1277174 w 11282409"/>
              <a:gd name="connsiteY0" fmla="*/ 0 h 2930115"/>
              <a:gd name="connsiteX1" fmla="*/ 11077320 w 11282409"/>
              <a:gd name="connsiteY1" fmla="*/ 0 h 2930115"/>
              <a:gd name="connsiteX2" fmla="*/ 10933044 w 11282409"/>
              <a:gd name="connsiteY2" fmla="*/ 93916 h 2930115"/>
              <a:gd name="connsiteX3" fmla="*/ 11087630 w 11282409"/>
              <a:gd name="connsiteY3" fmla="*/ 165214 h 2930115"/>
              <a:gd name="connsiteX4" fmla="*/ 10401271 w 11282409"/>
              <a:gd name="connsiteY4" fmla="*/ 582307 h 2930115"/>
              <a:gd name="connsiteX5" fmla="*/ 11038163 w 11282409"/>
              <a:gd name="connsiteY5" fmla="*/ 511009 h 2930115"/>
              <a:gd name="connsiteX6" fmla="*/ 11004154 w 11282409"/>
              <a:gd name="connsiteY6" fmla="*/ 568047 h 2930115"/>
              <a:gd name="connsiteX7" fmla="*/ 10970146 w 11282409"/>
              <a:gd name="connsiteY7" fmla="*/ 625085 h 2930115"/>
              <a:gd name="connsiteX8" fmla="*/ 11270042 w 11282409"/>
              <a:gd name="connsiteY8" fmla="*/ 589437 h 2930115"/>
              <a:gd name="connsiteX9" fmla="*/ 11270042 w 11282409"/>
              <a:gd name="connsiteY9" fmla="*/ 650039 h 2930115"/>
              <a:gd name="connsiteX10" fmla="*/ 11177291 w 11282409"/>
              <a:gd name="connsiteY10" fmla="*/ 721337 h 2930115"/>
              <a:gd name="connsiteX11" fmla="*/ 11270042 w 11282409"/>
              <a:gd name="connsiteY11" fmla="*/ 703512 h 2930115"/>
              <a:gd name="connsiteX12" fmla="*/ 11282409 w 11282409"/>
              <a:gd name="connsiteY12" fmla="*/ 703512 h 2930115"/>
              <a:gd name="connsiteX13" fmla="*/ 11282409 w 11282409"/>
              <a:gd name="connsiteY13" fmla="*/ 981574 h 2930115"/>
              <a:gd name="connsiteX14" fmla="*/ 4053985 w 11282409"/>
              <a:gd name="connsiteY14" fmla="*/ 2928005 h 2930115"/>
              <a:gd name="connsiteX15" fmla="*/ 3386175 w 11282409"/>
              <a:gd name="connsiteY15" fmla="*/ 2892355 h 2930115"/>
              <a:gd name="connsiteX16" fmla="*/ 3228499 w 11282409"/>
              <a:gd name="connsiteY16" fmla="*/ 2774714 h 2930115"/>
              <a:gd name="connsiteX17" fmla="*/ 3389267 w 11282409"/>
              <a:gd name="connsiteY17" fmla="*/ 2717676 h 2930115"/>
              <a:gd name="connsiteX18" fmla="*/ 3883942 w 11282409"/>
              <a:gd name="connsiteY18" fmla="*/ 2535866 h 2930115"/>
              <a:gd name="connsiteX19" fmla="*/ 3401634 w 11282409"/>
              <a:gd name="connsiteY19" fmla="*/ 2564386 h 2930115"/>
              <a:gd name="connsiteX20" fmla="*/ 4087994 w 11282409"/>
              <a:gd name="connsiteY20" fmla="*/ 2414660 h 2930115"/>
              <a:gd name="connsiteX21" fmla="*/ 4285864 w 11282409"/>
              <a:gd name="connsiteY21" fmla="*/ 2336233 h 2930115"/>
              <a:gd name="connsiteX22" fmla="*/ 4091088 w 11282409"/>
              <a:gd name="connsiteY22" fmla="*/ 2304149 h 2930115"/>
              <a:gd name="connsiteX23" fmla="*/ 3148114 w 11282409"/>
              <a:gd name="connsiteY23" fmla="*/ 2400401 h 2930115"/>
              <a:gd name="connsiteX24" fmla="*/ 3058455 w 11282409"/>
              <a:gd name="connsiteY24" fmla="*/ 2411095 h 2930115"/>
              <a:gd name="connsiteX25" fmla="*/ 2443203 w 11282409"/>
              <a:gd name="connsiteY25" fmla="*/ 2336233 h 2930115"/>
              <a:gd name="connsiteX26" fmla="*/ 2786383 w 11282409"/>
              <a:gd name="connsiteY26" fmla="*/ 2257805 h 2930115"/>
              <a:gd name="connsiteX27" fmla="*/ 2390644 w 11282409"/>
              <a:gd name="connsiteY27" fmla="*/ 2211461 h 2930115"/>
              <a:gd name="connsiteX28" fmla="*/ 1911429 w 11282409"/>
              <a:gd name="connsiteY28" fmla="*/ 2168683 h 2930115"/>
              <a:gd name="connsiteX29" fmla="*/ 1416755 w 11282409"/>
              <a:gd name="connsiteY29" fmla="*/ 2026087 h 2930115"/>
              <a:gd name="connsiteX30" fmla="*/ 1070483 w 11282409"/>
              <a:gd name="connsiteY30" fmla="*/ 1979743 h 2930115"/>
              <a:gd name="connsiteX31" fmla="*/ 1104491 w 11282409"/>
              <a:gd name="connsiteY31" fmla="*/ 1854972 h 2930115"/>
              <a:gd name="connsiteX32" fmla="*/ 1039566 w 11282409"/>
              <a:gd name="connsiteY32" fmla="*/ 1748026 h 2930115"/>
              <a:gd name="connsiteX33" fmla="*/ 1623900 w 11282409"/>
              <a:gd name="connsiteY33" fmla="*/ 1694553 h 2930115"/>
              <a:gd name="connsiteX34" fmla="*/ 1401296 w 11282409"/>
              <a:gd name="connsiteY34" fmla="*/ 1676728 h 2930115"/>
              <a:gd name="connsiteX35" fmla="*/ 1302362 w 11282409"/>
              <a:gd name="connsiteY35" fmla="*/ 1623255 h 2930115"/>
              <a:gd name="connsiteX36" fmla="*/ 1385838 w 11282409"/>
              <a:gd name="connsiteY36" fmla="*/ 1566216 h 2930115"/>
              <a:gd name="connsiteX37" fmla="*/ 1756843 w 11282409"/>
              <a:gd name="connsiteY37" fmla="*/ 1377277 h 2930115"/>
              <a:gd name="connsiteX38" fmla="*/ 721120 w 11282409"/>
              <a:gd name="connsiteY38" fmla="*/ 1387972 h 2930115"/>
              <a:gd name="connsiteX39" fmla="*/ 857154 w 11282409"/>
              <a:gd name="connsiteY39" fmla="*/ 1323803 h 2930115"/>
              <a:gd name="connsiteX40" fmla="*/ 2285525 w 11282409"/>
              <a:gd name="connsiteY40" fmla="*/ 924536 h 2930115"/>
              <a:gd name="connsiteX41" fmla="*/ 2569963 w 11282409"/>
              <a:gd name="connsiteY41" fmla="*/ 874628 h 2930115"/>
              <a:gd name="connsiteX42" fmla="*/ 1803218 w 11282409"/>
              <a:gd name="connsiteY42" fmla="*/ 856803 h 2930115"/>
              <a:gd name="connsiteX43" fmla="*/ 625276 w 11282409"/>
              <a:gd name="connsiteY43" fmla="*/ 682124 h 2930115"/>
              <a:gd name="connsiteX44" fmla="*/ 736578 w 11282409"/>
              <a:gd name="connsiteY44" fmla="*/ 521703 h 2930115"/>
              <a:gd name="connsiteX45" fmla="*/ 155336 w 11282409"/>
              <a:gd name="connsiteY45" fmla="*/ 550222 h 2930115"/>
              <a:gd name="connsiteX46" fmla="*/ 421223 w 11282409"/>
              <a:gd name="connsiteY46" fmla="*/ 425451 h 2930115"/>
              <a:gd name="connsiteX47" fmla="*/ 201712 w 11282409"/>
              <a:gd name="connsiteY47" fmla="*/ 404062 h 2930115"/>
              <a:gd name="connsiteX48" fmla="*/ 3843 w 11282409"/>
              <a:gd name="connsiteY48" fmla="*/ 314939 h 2930115"/>
              <a:gd name="connsiteX49" fmla="*/ 829329 w 11282409"/>
              <a:gd name="connsiteY49" fmla="*/ 175909 h 2930115"/>
              <a:gd name="connsiteX50" fmla="*/ 1045749 w 11282409"/>
              <a:gd name="connsiteY50" fmla="*/ 47572 h 2930115"/>
              <a:gd name="connsiteX51" fmla="*/ 1172509 w 11282409"/>
              <a:gd name="connsiteY51" fmla="*/ 11924 h 2930115"/>
              <a:gd name="connsiteX52" fmla="*/ 1257531 w 11282409"/>
              <a:gd name="connsiteY52" fmla="*/ 7914 h 293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82409" h="2930115">
                <a:moveTo>
                  <a:pt x="1277174" y="0"/>
                </a:moveTo>
                <a:lnTo>
                  <a:pt x="11077320" y="0"/>
                </a:lnTo>
                <a:lnTo>
                  <a:pt x="10933044" y="93916"/>
                </a:lnTo>
                <a:cubicBezTo>
                  <a:pt x="10973237" y="147389"/>
                  <a:pt x="11059805" y="83222"/>
                  <a:pt x="11087630" y="165214"/>
                </a:cubicBezTo>
                <a:cubicBezTo>
                  <a:pt x="10865028" y="304245"/>
                  <a:pt x="10660974" y="478924"/>
                  <a:pt x="10401271" y="582307"/>
                </a:cubicBezTo>
                <a:cubicBezTo>
                  <a:pt x="10614599" y="507443"/>
                  <a:pt x="10827927" y="543093"/>
                  <a:pt x="11038163" y="511009"/>
                </a:cubicBezTo>
                <a:cubicBezTo>
                  <a:pt x="11065988" y="553787"/>
                  <a:pt x="11019613" y="553787"/>
                  <a:pt x="11004154" y="568047"/>
                </a:cubicBezTo>
                <a:cubicBezTo>
                  <a:pt x="10988696" y="582307"/>
                  <a:pt x="10967053" y="593001"/>
                  <a:pt x="10970146" y="625085"/>
                </a:cubicBezTo>
                <a:cubicBezTo>
                  <a:pt x="11065988" y="639345"/>
                  <a:pt x="11171107" y="589437"/>
                  <a:pt x="11270042" y="589437"/>
                </a:cubicBezTo>
                <a:lnTo>
                  <a:pt x="11270042" y="650039"/>
                </a:lnTo>
                <a:cubicBezTo>
                  <a:pt x="11236032" y="671428"/>
                  <a:pt x="11192750" y="678558"/>
                  <a:pt x="11177291" y="721337"/>
                </a:cubicBezTo>
                <a:cubicBezTo>
                  <a:pt x="11208207" y="714208"/>
                  <a:pt x="11239125" y="710643"/>
                  <a:pt x="11270042" y="703512"/>
                </a:cubicBezTo>
                <a:lnTo>
                  <a:pt x="11282409" y="703512"/>
                </a:lnTo>
                <a:lnTo>
                  <a:pt x="11282409" y="981574"/>
                </a:lnTo>
                <a:cubicBezTo>
                  <a:pt x="9254245" y="2952959"/>
                  <a:pt x="4397165" y="2906615"/>
                  <a:pt x="4053985" y="2928005"/>
                </a:cubicBezTo>
                <a:cubicBezTo>
                  <a:pt x="3945776" y="2935134"/>
                  <a:pt x="3491294" y="2924439"/>
                  <a:pt x="3386175" y="2892355"/>
                </a:cubicBezTo>
                <a:cubicBezTo>
                  <a:pt x="3243956" y="2853141"/>
                  <a:pt x="3228499" y="2774714"/>
                  <a:pt x="3228499" y="2774714"/>
                </a:cubicBezTo>
                <a:cubicBezTo>
                  <a:pt x="3228499" y="2774714"/>
                  <a:pt x="3299608" y="2742630"/>
                  <a:pt x="3389267" y="2717676"/>
                </a:cubicBezTo>
                <a:cubicBezTo>
                  <a:pt x="3562404" y="2667768"/>
                  <a:pt x="3704623" y="2575080"/>
                  <a:pt x="3883942" y="2535866"/>
                </a:cubicBezTo>
                <a:cubicBezTo>
                  <a:pt x="3723173" y="2546561"/>
                  <a:pt x="3562404" y="2553691"/>
                  <a:pt x="3401634" y="2564386"/>
                </a:cubicBezTo>
                <a:cubicBezTo>
                  <a:pt x="3624237" y="2468133"/>
                  <a:pt x="3859208" y="2453874"/>
                  <a:pt x="4087994" y="2414660"/>
                </a:cubicBezTo>
                <a:cubicBezTo>
                  <a:pt x="4162197" y="2403966"/>
                  <a:pt x="4285864" y="2436049"/>
                  <a:pt x="4285864" y="2336233"/>
                </a:cubicBezTo>
                <a:cubicBezTo>
                  <a:pt x="4282774" y="2272064"/>
                  <a:pt x="4162197" y="2300584"/>
                  <a:pt x="4091088" y="2304149"/>
                </a:cubicBezTo>
                <a:cubicBezTo>
                  <a:pt x="3775732" y="2314843"/>
                  <a:pt x="3463469" y="2361187"/>
                  <a:pt x="3148114" y="2400401"/>
                </a:cubicBezTo>
                <a:cubicBezTo>
                  <a:pt x="3117196" y="2403966"/>
                  <a:pt x="3080097" y="2421790"/>
                  <a:pt x="3058455" y="2411095"/>
                </a:cubicBezTo>
                <a:cubicBezTo>
                  <a:pt x="2879135" y="2339797"/>
                  <a:pt x="2675082" y="2357622"/>
                  <a:pt x="2443203" y="2336233"/>
                </a:cubicBezTo>
                <a:cubicBezTo>
                  <a:pt x="2569963" y="2254241"/>
                  <a:pt x="2678173" y="2311278"/>
                  <a:pt x="2786383" y="2257805"/>
                </a:cubicBezTo>
                <a:cubicBezTo>
                  <a:pt x="2653440" y="2200766"/>
                  <a:pt x="2517405" y="2225722"/>
                  <a:pt x="2390644" y="2211461"/>
                </a:cubicBezTo>
                <a:cubicBezTo>
                  <a:pt x="2297893" y="2200766"/>
                  <a:pt x="1963988" y="2186507"/>
                  <a:pt x="1911429" y="2168683"/>
                </a:cubicBezTo>
                <a:cubicBezTo>
                  <a:pt x="1750660" y="2115209"/>
                  <a:pt x="1558974" y="2122339"/>
                  <a:pt x="1416755" y="2026087"/>
                </a:cubicBezTo>
                <a:cubicBezTo>
                  <a:pt x="1314728" y="1958354"/>
                  <a:pt x="1178693" y="2015393"/>
                  <a:pt x="1070483" y="1979743"/>
                </a:cubicBezTo>
                <a:cubicBezTo>
                  <a:pt x="1024107" y="1929835"/>
                  <a:pt x="1089033" y="1894186"/>
                  <a:pt x="1104491" y="1854972"/>
                </a:cubicBezTo>
                <a:cubicBezTo>
                  <a:pt x="1126133" y="1805064"/>
                  <a:pt x="1067391" y="1794370"/>
                  <a:pt x="1039566" y="1748026"/>
                </a:cubicBezTo>
                <a:cubicBezTo>
                  <a:pt x="1231252" y="1751591"/>
                  <a:pt x="1413663" y="1737331"/>
                  <a:pt x="1623900" y="1694553"/>
                </a:cubicBezTo>
                <a:cubicBezTo>
                  <a:pt x="1537332" y="1630384"/>
                  <a:pt x="1463130" y="1690987"/>
                  <a:pt x="1401296" y="1676728"/>
                </a:cubicBezTo>
                <a:cubicBezTo>
                  <a:pt x="1358012" y="1666033"/>
                  <a:pt x="1302362" y="1676728"/>
                  <a:pt x="1302362" y="1623255"/>
                </a:cubicBezTo>
                <a:cubicBezTo>
                  <a:pt x="1302362" y="1580476"/>
                  <a:pt x="1351829" y="1573345"/>
                  <a:pt x="1385838" y="1566216"/>
                </a:cubicBezTo>
                <a:cubicBezTo>
                  <a:pt x="1518781" y="1541262"/>
                  <a:pt x="1648633" y="1509178"/>
                  <a:pt x="1756843" y="1377277"/>
                </a:cubicBezTo>
                <a:cubicBezTo>
                  <a:pt x="1407480" y="1334499"/>
                  <a:pt x="1048840" y="1502049"/>
                  <a:pt x="721120" y="1387972"/>
                </a:cubicBezTo>
                <a:cubicBezTo>
                  <a:pt x="748945" y="1313109"/>
                  <a:pt x="813871" y="1327368"/>
                  <a:pt x="857154" y="1323803"/>
                </a:cubicBezTo>
                <a:cubicBezTo>
                  <a:pt x="1147775" y="1291720"/>
                  <a:pt x="2127849" y="903147"/>
                  <a:pt x="2285525" y="924536"/>
                </a:cubicBezTo>
                <a:cubicBezTo>
                  <a:pt x="2381369" y="935231"/>
                  <a:pt x="2480304" y="928101"/>
                  <a:pt x="2569963" y="874628"/>
                </a:cubicBezTo>
                <a:cubicBezTo>
                  <a:pt x="2678173" y="810460"/>
                  <a:pt x="1988721" y="945926"/>
                  <a:pt x="1803218" y="856803"/>
                </a:cubicBezTo>
                <a:cubicBezTo>
                  <a:pt x="1713559" y="814024"/>
                  <a:pt x="956090" y="689253"/>
                  <a:pt x="625276" y="682124"/>
                </a:cubicBezTo>
                <a:cubicBezTo>
                  <a:pt x="656194" y="614390"/>
                  <a:pt x="770587" y="617955"/>
                  <a:pt x="736578" y="521703"/>
                </a:cubicBezTo>
                <a:cubicBezTo>
                  <a:pt x="557259" y="514574"/>
                  <a:pt x="365573" y="575176"/>
                  <a:pt x="155336" y="550222"/>
                </a:cubicBezTo>
                <a:cubicBezTo>
                  <a:pt x="229537" y="464666"/>
                  <a:pt x="337746" y="471795"/>
                  <a:pt x="421223" y="425451"/>
                </a:cubicBezTo>
                <a:cubicBezTo>
                  <a:pt x="356297" y="361283"/>
                  <a:pt x="275913" y="400497"/>
                  <a:pt x="201712" y="404062"/>
                </a:cubicBezTo>
                <a:cubicBezTo>
                  <a:pt x="136786" y="407627"/>
                  <a:pt x="-27075" y="318505"/>
                  <a:pt x="3843" y="314939"/>
                </a:cubicBezTo>
                <a:cubicBezTo>
                  <a:pt x="282096" y="293551"/>
                  <a:pt x="551076" y="197299"/>
                  <a:pt x="829329" y="175909"/>
                </a:cubicBezTo>
                <a:cubicBezTo>
                  <a:pt x="922080" y="168779"/>
                  <a:pt x="1027200" y="175909"/>
                  <a:pt x="1045749" y="47572"/>
                </a:cubicBezTo>
                <a:cubicBezTo>
                  <a:pt x="1048840" y="11924"/>
                  <a:pt x="1039566" y="4795"/>
                  <a:pt x="1172509" y="11924"/>
                </a:cubicBezTo>
                <a:cubicBezTo>
                  <a:pt x="1198789" y="13707"/>
                  <a:pt x="1228933" y="14598"/>
                  <a:pt x="1257531" y="7914"/>
                </a:cubicBezTo>
                <a:close/>
              </a:path>
            </a:pathLst>
          </a:custGeom>
          <a:solidFill>
            <a:schemeClr val="accent1">
              <a:alpha val="20000"/>
            </a:schemeClr>
          </a:solidFill>
          <a:ln w="32707" cap="flat">
            <a:noFill/>
            <a:prstDash val="solid"/>
            <a:miter/>
          </a:ln>
        </p:spPr>
        <p:txBody>
          <a:bodyPr wrap="square" rtlCol="0" anchor="ctr">
            <a:noAutofit/>
          </a:bodyPr>
          <a:lstStyle/>
          <a:p>
            <a:endParaRPr lang="en-US">
              <a:solidFill>
                <a:schemeClr val="tx1"/>
              </a:solidFill>
            </a:endParaRPr>
          </a:p>
        </p:txBody>
      </p:sp>
      <p:sp>
        <p:nvSpPr>
          <p:cNvPr id="3" name="pole tekstowe 2">
            <a:extLst>
              <a:ext uri="{FF2B5EF4-FFF2-40B4-BE49-F238E27FC236}">
                <a16:creationId xmlns:a16="http://schemas.microsoft.com/office/drawing/2014/main" id="{8C4B61C6-25BA-44F0-BD56-6C107911E093}"/>
              </a:ext>
            </a:extLst>
          </p:cNvPr>
          <p:cNvSpPr txBox="1"/>
          <p:nvPr/>
        </p:nvSpPr>
        <p:spPr>
          <a:xfrm>
            <a:off x="682487" y="2924313"/>
            <a:ext cx="11058939"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noProof="1">
                <a:latin typeface="Calibri"/>
                <a:cs typeface="Calibri"/>
              </a:rPr>
              <a:t>Do 3. roku życia lęk przed obcymi jest przejawem prawidłowego rozwoju dziecka.</a:t>
            </a:r>
            <a:br>
              <a:rPr lang="en-US" sz="2500" noProof="1">
                <a:latin typeface="Calibri"/>
                <a:cs typeface="Calibri"/>
              </a:rPr>
            </a:br>
            <a:r>
              <a:rPr lang="en-US" sz="2500" noProof="1">
                <a:latin typeface="Calibri"/>
                <a:cs typeface="Calibri"/>
              </a:rPr>
              <a:t>- Dziecko cierpiące na fobię społeczną przeżywa nasilony lęk w obecności nieznajomych osób i unika ich. W sytuacjach społecznych (w szkole, na spotkaniu klasowym, na podwórku wśród innych dzieci, w sklepie) dziecko jest zakłopotane, ciągle zamartwia się jak postrzegają go inni i co sobie o nim pomyślą. Jest bardzo skupione na tym, żeby zachować się poprawnie. Obawia się ośmieszenia i upokorzenia, stale wyobraża sobie siebie w takich właśnie okolicznościach (</a:t>
            </a:r>
            <a:r>
              <a:rPr lang="en-US" sz="2500" i="1" noProof="1">
                <a:latin typeface="Calibri"/>
                <a:cs typeface="Calibri"/>
              </a:rPr>
              <a:t>np. gdy wybiera się na urodziny do koleżanki, wyobraża sobie, że na pewno wywróci się i obleje sokiem, a wtedy wszyscy będą się z niego wyśmiewać). </a:t>
            </a:r>
            <a:endParaRPr lang="en-US" noProof="1"/>
          </a:p>
        </p:txBody>
      </p:sp>
    </p:spTree>
    <p:extLst>
      <p:ext uri="{BB962C8B-B14F-4D97-AF65-F5344CB8AC3E}">
        <p14:creationId xmlns:p14="http://schemas.microsoft.com/office/powerpoint/2010/main" val="266919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7">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6" name="Rectangle 19">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21">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graphicFrame>
        <p:nvGraphicFramePr>
          <p:cNvPr id="4" name="pole tekstowe 1">
            <a:extLst>
              <a:ext uri="{FF2B5EF4-FFF2-40B4-BE49-F238E27FC236}">
                <a16:creationId xmlns:a16="http://schemas.microsoft.com/office/drawing/2014/main" id="{7B856428-B7A1-4789-8A96-F36B8780B442}"/>
              </a:ext>
            </a:extLst>
          </p:cNvPr>
          <p:cNvGraphicFramePr/>
          <p:nvPr>
            <p:extLst>
              <p:ext uri="{D42A27DB-BD31-4B8C-83A1-F6EECF244321}">
                <p14:modId xmlns:p14="http://schemas.microsoft.com/office/powerpoint/2010/main" val="2906228563"/>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12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5">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8" name="Rectangle 27">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pole tekstowe 1">
            <a:extLst>
              <a:ext uri="{FF2B5EF4-FFF2-40B4-BE49-F238E27FC236}">
                <a16:creationId xmlns:a16="http://schemas.microsoft.com/office/drawing/2014/main" id="{7B856428-B7A1-4789-8A96-F36B8780B442}"/>
              </a:ext>
            </a:extLst>
          </p:cNvPr>
          <p:cNvGraphicFramePr/>
          <p:nvPr>
            <p:extLst>
              <p:ext uri="{D42A27DB-BD31-4B8C-83A1-F6EECF244321}">
                <p14:modId xmlns:p14="http://schemas.microsoft.com/office/powerpoint/2010/main" val="3673213536"/>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pole tekstowe 31">
            <a:extLst>
              <a:ext uri="{FF2B5EF4-FFF2-40B4-BE49-F238E27FC236}">
                <a16:creationId xmlns:a16="http://schemas.microsoft.com/office/drawing/2014/main" id="{3CEA50BE-0866-4F16-944A-0C28DB16BA9D}"/>
              </a:ext>
            </a:extLst>
          </p:cNvPr>
          <p:cNvSpPr txBox="1"/>
          <p:nvPr/>
        </p:nvSpPr>
        <p:spPr>
          <a:xfrm>
            <a:off x="1389270" y="2891183"/>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noProof="1">
                <a:latin typeface="Calibri"/>
                <a:cs typeface="Calibri"/>
              </a:rPr>
              <a:t>mutyzm wybiórczy</a:t>
            </a:r>
            <a:endParaRPr lang="en-US" noProof="1"/>
          </a:p>
        </p:txBody>
      </p:sp>
    </p:spTree>
    <p:extLst>
      <p:ext uri="{BB962C8B-B14F-4D97-AF65-F5344CB8AC3E}">
        <p14:creationId xmlns:p14="http://schemas.microsoft.com/office/powerpoint/2010/main" val="4304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39" name="Rectangle 38">
            <a:extLst>
              <a:ext uri="{FF2B5EF4-FFF2-40B4-BE49-F238E27FC236}">
                <a16:creationId xmlns:a16="http://schemas.microsoft.com/office/drawing/2014/main" id="{34FD16D7-4EB3-40C2-A811-4F8DE52B3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42310"/>
            <a:ext cx="12192000" cy="2515690"/>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pole tekstowe 31">
            <a:extLst>
              <a:ext uri="{FF2B5EF4-FFF2-40B4-BE49-F238E27FC236}">
                <a16:creationId xmlns:a16="http://schemas.microsoft.com/office/drawing/2014/main" id="{3CEA50BE-0866-4F16-944A-0C28DB16BA9D}"/>
              </a:ext>
            </a:extLst>
          </p:cNvPr>
          <p:cNvSpPr txBox="1"/>
          <p:nvPr/>
        </p:nvSpPr>
        <p:spPr>
          <a:xfrm>
            <a:off x="894956" y="5467480"/>
            <a:ext cx="10515600" cy="8888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000" b="1" noProof="1">
                <a:ea typeface="+mn-lt"/>
                <a:cs typeface="+mn-lt"/>
              </a:rPr>
              <a:t>zaburzenia obsesyjno-kompulsywne</a:t>
            </a:r>
            <a:endParaRPr lang="pl-PL" dirty="0">
              <a:ea typeface="+mj-ea"/>
              <a:cs typeface="+mj-cs"/>
            </a:endParaRPr>
          </a:p>
        </p:txBody>
      </p:sp>
      <p:graphicFrame>
        <p:nvGraphicFramePr>
          <p:cNvPr id="4" name="pole tekstowe 1">
            <a:extLst>
              <a:ext uri="{FF2B5EF4-FFF2-40B4-BE49-F238E27FC236}">
                <a16:creationId xmlns:a16="http://schemas.microsoft.com/office/drawing/2014/main" id="{7B856428-B7A1-4789-8A96-F36B8780B442}"/>
              </a:ext>
            </a:extLst>
          </p:cNvPr>
          <p:cNvGraphicFramePr/>
          <p:nvPr>
            <p:extLst>
              <p:ext uri="{D42A27DB-BD31-4B8C-83A1-F6EECF244321}">
                <p14:modId xmlns:p14="http://schemas.microsoft.com/office/powerpoint/2010/main" val="1854956119"/>
              </p:ext>
            </p:extLst>
          </p:nvPr>
        </p:nvGraphicFramePr>
        <p:xfrm>
          <a:off x="643467" y="645845"/>
          <a:ext cx="10905066" cy="3932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64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48" name="Rectangle 47">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32" name="pole tekstowe 31">
            <a:extLst>
              <a:ext uri="{FF2B5EF4-FFF2-40B4-BE49-F238E27FC236}">
                <a16:creationId xmlns:a16="http://schemas.microsoft.com/office/drawing/2014/main" id="{3CEA50BE-0866-4F16-944A-0C28DB16BA9D}"/>
              </a:ext>
            </a:extLst>
          </p:cNvPr>
          <p:cNvSpPr txBox="1"/>
          <p:nvPr/>
        </p:nvSpPr>
        <p:spPr>
          <a:xfrm>
            <a:off x="6829286" y="276777"/>
            <a:ext cx="5827643" cy="143343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000" b="1" noProof="1">
                <a:ea typeface="+mn-lt"/>
                <a:cs typeface="+mn-lt"/>
              </a:rPr>
              <a:t>zespół stresu pourazowego</a:t>
            </a:r>
            <a:endParaRPr lang="pl-PL" dirty="0">
              <a:ea typeface="+mj-ea"/>
              <a:cs typeface="+mj-cs"/>
            </a:endParaRPr>
          </a:p>
        </p:txBody>
      </p:sp>
      <p:graphicFrame>
        <p:nvGraphicFramePr>
          <p:cNvPr id="4" name="pole tekstowe 1">
            <a:extLst>
              <a:ext uri="{FF2B5EF4-FFF2-40B4-BE49-F238E27FC236}">
                <a16:creationId xmlns:a16="http://schemas.microsoft.com/office/drawing/2014/main" id="{7B856428-B7A1-4789-8A96-F36B8780B442}"/>
              </a:ext>
            </a:extLst>
          </p:cNvPr>
          <p:cNvGraphicFramePr/>
          <p:nvPr>
            <p:extLst>
              <p:ext uri="{D42A27DB-BD31-4B8C-83A1-F6EECF244321}">
                <p14:modId xmlns:p14="http://schemas.microsoft.com/office/powerpoint/2010/main" val="3543246103"/>
              </p:ext>
            </p:extLst>
          </p:nvPr>
        </p:nvGraphicFramePr>
        <p:xfrm>
          <a:off x="5526156" y="2055813"/>
          <a:ext cx="5827644" cy="412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58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2EBAB8FF-E743-49FF-8618-A094795D4831}"/>
              </a:ext>
            </a:extLst>
          </p:cNvPr>
          <p:cNvSpPr txBox="1"/>
          <p:nvPr/>
        </p:nvSpPr>
        <p:spPr>
          <a:xfrm>
            <a:off x="417444" y="1212574"/>
            <a:ext cx="644276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noProof="1">
                <a:latin typeface="Calibri"/>
              </a:rPr>
              <a:t>Często u dziecka cierpiącego na zaburzenia lękowe spotyka się objawy charakterystyczne dla dwóch lub więcej wymienionych wyżej jednostek. U dzieci cierpiących na fobie lub zespół lęku uogólnionego mogą występować napady paniki, a dziecko z mutyzmem wybiórczym może mieć jednocześnie objawy lęku separacyjnego. </a:t>
            </a:r>
            <a:endParaRPr lang="en-US" sz="3200" noProof="1">
              <a:latin typeface="Calibri"/>
              <a:cs typeface="Calibri"/>
            </a:endParaRPr>
          </a:p>
        </p:txBody>
      </p:sp>
    </p:spTree>
    <p:extLst>
      <p:ext uri="{BB962C8B-B14F-4D97-AF65-F5344CB8AC3E}">
        <p14:creationId xmlns:p14="http://schemas.microsoft.com/office/powerpoint/2010/main" val="70798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074F5F-8A4E-4824-82FB-152B7B43D7FC}"/>
              </a:ext>
            </a:extLst>
          </p:cNvPr>
          <p:cNvSpPr>
            <a:spLocks noGrp="1"/>
          </p:cNvSpPr>
          <p:nvPr>
            <p:ph type="title"/>
          </p:nvPr>
        </p:nvSpPr>
        <p:spPr>
          <a:xfrm>
            <a:off x="1160049" y="562776"/>
            <a:ext cx="3886200" cy="1992730"/>
          </a:xfrm>
        </p:spPr>
        <p:txBody>
          <a:bodyPr>
            <a:normAutofit/>
          </a:bodyPr>
          <a:lstStyle/>
          <a:p>
            <a:r>
              <a:rPr lang="pl-PL" sz="2400" i="0" dirty="0">
                <a:ea typeface="+mj-lt"/>
                <a:cs typeface="+mj-lt"/>
              </a:rPr>
              <a:t>Szczególnym rodzajem takich „mieszanych zaburzeń” jest fobia szkolna</a:t>
            </a:r>
            <a:endParaRPr lang="pl-PL" sz="2400" dirty="0"/>
          </a:p>
        </p:txBody>
      </p:sp>
      <p:sp>
        <p:nvSpPr>
          <p:cNvPr id="3" name="Symbol zastępczy tekstu 2">
            <a:extLst>
              <a:ext uri="{FF2B5EF4-FFF2-40B4-BE49-F238E27FC236}">
                <a16:creationId xmlns:a16="http://schemas.microsoft.com/office/drawing/2014/main" id="{72E58C10-3EA7-4220-BC72-9FB97A704128}"/>
              </a:ext>
            </a:extLst>
          </p:cNvPr>
          <p:cNvSpPr>
            <a:spLocks noGrp="1"/>
          </p:cNvSpPr>
          <p:nvPr>
            <p:ph idx="1"/>
          </p:nvPr>
        </p:nvSpPr>
        <p:spPr/>
        <p:txBody>
          <a:bodyPr>
            <a:normAutofit fontScale="70000" lnSpcReduction="20000"/>
          </a:bodyPr>
          <a:lstStyle/>
          <a:p>
            <a:pPr>
              <a:buNone/>
            </a:pPr>
            <a:r>
              <a:rPr lang="pl-PL" dirty="0">
                <a:ea typeface="+mn-lt"/>
                <a:cs typeface="+mn-lt"/>
              </a:rPr>
              <a:t>•Obraz fobii szkolnej jest bardzo różnorodny: obecne są objawy lęku społecznego, lęku separacyjnego, czasem lęk uogólniony, mogą występować napady paniki. </a:t>
            </a:r>
            <a:endParaRPr lang="pl-PL" dirty="0"/>
          </a:p>
          <a:p>
            <a:pPr>
              <a:buNone/>
            </a:pPr>
            <a:r>
              <a:rPr lang="pl-PL" dirty="0">
                <a:ea typeface="+mn-lt"/>
                <a:cs typeface="+mn-lt"/>
              </a:rPr>
              <a:t>Wspólnymi cechami są: </a:t>
            </a:r>
            <a:endParaRPr lang="pl-PL"/>
          </a:p>
          <a:p>
            <a:pPr>
              <a:buNone/>
            </a:pPr>
            <a:r>
              <a:rPr lang="pl-PL" dirty="0">
                <a:ea typeface="+mn-lt"/>
                <a:cs typeface="+mn-lt"/>
              </a:rPr>
              <a:t>•nasilony stres towarzyszący przebywaniu w szkole, </a:t>
            </a:r>
            <a:endParaRPr lang="pl-PL"/>
          </a:p>
          <a:p>
            <a:pPr>
              <a:buNone/>
            </a:pPr>
            <a:r>
              <a:rPr lang="pl-PL" dirty="0">
                <a:ea typeface="+mn-lt"/>
                <a:cs typeface="+mn-lt"/>
              </a:rPr>
              <a:t>•wymuszanie na opiekunach (płaczem, szantażem itp.), aby pozwolili na pozostanie w domu, </a:t>
            </a:r>
            <a:endParaRPr lang="pl-PL"/>
          </a:p>
          <a:p>
            <a:pPr>
              <a:buNone/>
            </a:pPr>
            <a:r>
              <a:rPr lang="pl-PL" dirty="0">
                <a:ea typeface="+mn-lt"/>
                <a:cs typeface="+mn-lt"/>
              </a:rPr>
              <a:t>•skargi na dolegliwości somatyczne, </a:t>
            </a:r>
            <a:endParaRPr lang="pl-PL"/>
          </a:p>
          <a:p>
            <a:pPr>
              <a:buNone/>
            </a:pPr>
            <a:r>
              <a:rPr lang="pl-PL" dirty="0">
                <a:ea typeface="+mn-lt"/>
                <a:cs typeface="+mn-lt"/>
              </a:rPr>
              <a:t>•problemy w relacjach rówieśniczych.</a:t>
            </a:r>
            <a:endParaRPr lang="pl-PL" dirty="0"/>
          </a:p>
          <a:p>
            <a:pPr marL="0" indent="0">
              <a:buNone/>
            </a:pPr>
            <a:endParaRPr lang="pl-PL" dirty="0"/>
          </a:p>
        </p:txBody>
      </p:sp>
      <p:sp>
        <p:nvSpPr>
          <p:cNvPr id="4" name="Symbol zastępczy tekstu 3">
            <a:extLst>
              <a:ext uri="{FF2B5EF4-FFF2-40B4-BE49-F238E27FC236}">
                <a16:creationId xmlns:a16="http://schemas.microsoft.com/office/drawing/2014/main" id="{EE1949FD-089C-48BC-8BF5-4C3671DB09A4}"/>
              </a:ext>
            </a:extLst>
          </p:cNvPr>
          <p:cNvSpPr>
            <a:spLocks noGrp="1"/>
          </p:cNvSpPr>
          <p:nvPr>
            <p:ph type="body" sz="half" idx="2"/>
          </p:nvPr>
        </p:nvSpPr>
        <p:spPr>
          <a:xfrm>
            <a:off x="331789" y="2915080"/>
            <a:ext cx="4813851" cy="2468880"/>
          </a:xfrm>
        </p:spPr>
        <p:txBody>
          <a:bodyPr vert="horz" lIns="91440" tIns="45720" rIns="91440" bIns="45720" rtlCol="0" anchor="t">
            <a:noAutofit/>
          </a:bodyPr>
          <a:lstStyle/>
          <a:p>
            <a:r>
              <a:rPr lang="pl-PL" sz="1800" dirty="0">
                <a:ea typeface="+mn-lt"/>
                <a:cs typeface="+mn-lt"/>
              </a:rPr>
              <a:t>Jej przejawem może być:</a:t>
            </a:r>
            <a:br>
              <a:rPr lang="pl-PL" sz="1800" dirty="0">
                <a:ea typeface="+mn-lt"/>
                <a:cs typeface="+mn-lt"/>
              </a:rPr>
            </a:br>
            <a:r>
              <a:rPr lang="pl-PL" sz="1800" dirty="0">
                <a:ea typeface="+mn-lt"/>
                <a:cs typeface="+mn-lt"/>
              </a:rPr>
              <a:t> - całkowita odmowa pójścia do szkoły, </a:t>
            </a:r>
            <a:br>
              <a:rPr lang="pl-PL" sz="1800" dirty="0">
                <a:ea typeface="+mn-lt"/>
                <a:cs typeface="+mn-lt"/>
              </a:rPr>
            </a:br>
            <a:r>
              <a:rPr lang="pl-PL" sz="1800" dirty="0">
                <a:ea typeface="+mn-lt"/>
                <a:cs typeface="+mn-lt"/>
              </a:rPr>
              <a:t>- wychodzenie ze szkoły po kilku lekcjach, ale przed zakończeniem dnia szkolnego,</a:t>
            </a:r>
            <a:br>
              <a:rPr lang="pl-PL" sz="1800" dirty="0">
                <a:ea typeface="+mn-lt"/>
                <a:cs typeface="+mn-lt"/>
              </a:rPr>
            </a:br>
            <a:r>
              <a:rPr lang="pl-PL" sz="1800" dirty="0">
                <a:ea typeface="+mn-lt"/>
                <a:cs typeface="+mn-lt"/>
              </a:rPr>
              <a:t> - chodzenie do szkoły „pod przymusem” – po długich porannych awanturach z rodzicami/opiekunami,</a:t>
            </a:r>
            <a:br>
              <a:rPr lang="pl-PL" sz="1800" dirty="0">
                <a:ea typeface="+mn-lt"/>
                <a:cs typeface="+mn-lt"/>
              </a:rPr>
            </a:br>
            <a:r>
              <a:rPr lang="pl-PL" sz="1800" dirty="0">
                <a:ea typeface="+mn-lt"/>
                <a:cs typeface="+mn-lt"/>
              </a:rPr>
              <a:t> - nasilone objawy somatyczne, które występują tuż przed wyjściem do szkoły (bóle brzucha, biegunka, bóle głowy itp.) i często „uniemożliwiają” wyjście z domu.</a:t>
            </a:r>
            <a:endParaRPr lang="pl-PL" sz="1800" dirty="0"/>
          </a:p>
          <a:p>
            <a:endParaRPr lang="pl-PL" sz="1800" dirty="0"/>
          </a:p>
        </p:txBody>
      </p:sp>
    </p:spTree>
    <p:extLst>
      <p:ext uri="{BB962C8B-B14F-4D97-AF65-F5344CB8AC3E}">
        <p14:creationId xmlns:p14="http://schemas.microsoft.com/office/powerpoint/2010/main" val="70607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ole tekstowe 3">
            <a:extLst>
              <a:ext uri="{FF2B5EF4-FFF2-40B4-BE49-F238E27FC236}">
                <a16:creationId xmlns:a16="http://schemas.microsoft.com/office/drawing/2014/main" id="{E4491B84-9F20-4B8A-86EB-4A1C6E2DB8A4}"/>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noProof="1">
                <a:ea typeface="+mn-lt"/>
                <a:cs typeface="+mn-lt"/>
              </a:rPr>
              <a:t>Jakie są przyczyny zaburzeń lękowych?</a:t>
            </a:r>
            <a:endParaRPr lang="pl-PL" dirty="0">
              <a:ea typeface="+mj-ea"/>
              <a:cs typeface="+mj-cs"/>
            </a:endParaRPr>
          </a:p>
        </p:txBody>
      </p:sp>
      <p:graphicFrame>
        <p:nvGraphicFramePr>
          <p:cNvPr id="7" name="pole tekstowe 4">
            <a:extLst>
              <a:ext uri="{FF2B5EF4-FFF2-40B4-BE49-F238E27FC236}">
                <a16:creationId xmlns:a16="http://schemas.microsoft.com/office/drawing/2014/main" id="{30FD2FD9-B709-4675-94FB-866E85334C65}"/>
              </a:ext>
            </a:extLst>
          </p:cNvPr>
          <p:cNvGraphicFramePr/>
          <p:nvPr>
            <p:extLst>
              <p:ext uri="{D42A27DB-BD31-4B8C-83A1-F6EECF244321}">
                <p14:modId xmlns:p14="http://schemas.microsoft.com/office/powerpoint/2010/main" val="3168003237"/>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88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graphicFrame>
        <p:nvGraphicFramePr>
          <p:cNvPr id="7" name="pole tekstowe 4">
            <a:extLst>
              <a:ext uri="{FF2B5EF4-FFF2-40B4-BE49-F238E27FC236}">
                <a16:creationId xmlns:a16="http://schemas.microsoft.com/office/drawing/2014/main" id="{30FD2FD9-B709-4675-94FB-866E85334C65}"/>
              </a:ext>
            </a:extLst>
          </p:cNvPr>
          <p:cNvGraphicFramePr/>
          <p:nvPr>
            <p:extLst>
              <p:ext uri="{D42A27DB-BD31-4B8C-83A1-F6EECF244321}">
                <p14:modId xmlns:p14="http://schemas.microsoft.com/office/powerpoint/2010/main" val="1708663388"/>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60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8A8E2B3D-9013-49DD-AD19-465E6B84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420F6C3-AAF3-4091-9B71-5FB534BD4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69896" y="0"/>
            <a:ext cx="6022105" cy="6858000"/>
          </a:xfrm>
          <a:custGeom>
            <a:avLst/>
            <a:gdLst>
              <a:gd name="connsiteX0" fmla="*/ 606846 w 6022105"/>
              <a:gd name="connsiteY0" fmla="*/ 0 h 6858000"/>
              <a:gd name="connsiteX1" fmla="*/ 6022105 w 6022105"/>
              <a:gd name="connsiteY1" fmla="*/ 0 h 6858000"/>
              <a:gd name="connsiteX2" fmla="*/ 6022105 w 6022105"/>
              <a:gd name="connsiteY2" fmla="*/ 6858000 h 6858000"/>
              <a:gd name="connsiteX3" fmla="*/ 0 w 6022105"/>
              <a:gd name="connsiteY3" fmla="*/ 6858000 h 6858000"/>
              <a:gd name="connsiteX4" fmla="*/ 374372 w 6022105"/>
              <a:gd name="connsiteY4" fmla="*/ 6658805 h 6858000"/>
              <a:gd name="connsiteX5" fmla="*/ 537405 w 6022105"/>
              <a:gd name="connsiteY5" fmla="*/ 6431153 h 6858000"/>
              <a:gd name="connsiteX6" fmla="*/ 594769 w 6022105"/>
              <a:gd name="connsiteY6" fmla="*/ 6367127 h 6858000"/>
              <a:gd name="connsiteX7" fmla="*/ 736668 w 6022105"/>
              <a:gd name="connsiteY7" fmla="*/ 6281757 h 6858000"/>
              <a:gd name="connsiteX8" fmla="*/ 984239 w 6022105"/>
              <a:gd name="connsiteY8" fmla="*/ 6100347 h 6858000"/>
              <a:gd name="connsiteX9" fmla="*/ 893664 w 6022105"/>
              <a:gd name="connsiteY9" fmla="*/ 6057663 h 6858000"/>
              <a:gd name="connsiteX10" fmla="*/ 631000 w 6022105"/>
              <a:gd name="connsiteY10" fmla="*/ 6167932 h 6858000"/>
              <a:gd name="connsiteX11" fmla="*/ 440793 w 6022105"/>
              <a:gd name="connsiteY11" fmla="*/ 6196388 h 6858000"/>
              <a:gd name="connsiteX12" fmla="*/ 709496 w 6022105"/>
              <a:gd name="connsiteY12" fmla="*/ 6004307 h 6858000"/>
              <a:gd name="connsiteX13" fmla="*/ 969143 w 6022105"/>
              <a:gd name="connsiteY13" fmla="*/ 5755314 h 6858000"/>
              <a:gd name="connsiteX14" fmla="*/ 769879 w 6022105"/>
              <a:gd name="connsiteY14" fmla="*/ 5801555 h 6858000"/>
              <a:gd name="connsiteX15" fmla="*/ 760822 w 6022105"/>
              <a:gd name="connsiteY15" fmla="*/ 5769542 h 6858000"/>
              <a:gd name="connsiteX16" fmla="*/ 935933 w 6022105"/>
              <a:gd name="connsiteY16" fmla="*/ 5474306 h 6858000"/>
              <a:gd name="connsiteX17" fmla="*/ 1020468 w 6022105"/>
              <a:gd name="connsiteY17" fmla="*/ 5353367 h 6858000"/>
              <a:gd name="connsiteX18" fmla="*/ 1406918 w 6022105"/>
              <a:gd name="connsiteY18" fmla="*/ 4994104 h 6858000"/>
              <a:gd name="connsiteX19" fmla="*/ 1038583 w 6022105"/>
              <a:gd name="connsiteY19" fmla="*/ 5154171 h 6858000"/>
              <a:gd name="connsiteX20" fmla="*/ 1418994 w 6022105"/>
              <a:gd name="connsiteY20" fmla="*/ 4805580 h 6858000"/>
              <a:gd name="connsiteX21" fmla="*/ 1603162 w 6022105"/>
              <a:gd name="connsiteY21" fmla="*/ 4677526 h 6858000"/>
              <a:gd name="connsiteX22" fmla="*/ 1648449 w 6022105"/>
              <a:gd name="connsiteY22" fmla="*/ 4602828 h 6858000"/>
              <a:gd name="connsiteX23" fmla="*/ 1566931 w 6022105"/>
              <a:gd name="connsiteY23" fmla="*/ 4585042 h 6858000"/>
              <a:gd name="connsiteX24" fmla="*/ 1316344 w 6022105"/>
              <a:gd name="connsiteY24" fmla="*/ 4613499 h 6858000"/>
              <a:gd name="connsiteX25" fmla="*/ 1627315 w 6022105"/>
              <a:gd name="connsiteY25" fmla="*/ 4378734 h 6858000"/>
              <a:gd name="connsiteX26" fmla="*/ 1394842 w 6022105"/>
              <a:gd name="connsiteY26" fmla="*/ 4414305 h 6858000"/>
              <a:gd name="connsiteX27" fmla="*/ 1328419 w 6022105"/>
              <a:gd name="connsiteY27" fmla="*/ 4321821 h 6858000"/>
              <a:gd name="connsiteX28" fmla="*/ 1219731 w 6022105"/>
              <a:gd name="connsiteY28" fmla="*/ 4172424 h 6858000"/>
              <a:gd name="connsiteX29" fmla="*/ 1144253 w 6022105"/>
              <a:gd name="connsiteY29" fmla="*/ 4090612 h 6858000"/>
              <a:gd name="connsiteX30" fmla="*/ 1114061 w 6022105"/>
              <a:gd name="connsiteY30" fmla="*/ 3827390 h 6858000"/>
              <a:gd name="connsiteX31" fmla="*/ 1177463 w 6022105"/>
              <a:gd name="connsiteY31" fmla="*/ 3539269 h 6858000"/>
              <a:gd name="connsiteX32" fmla="*/ 1352573 w 6022105"/>
              <a:gd name="connsiteY32" fmla="*/ 3393429 h 6858000"/>
              <a:gd name="connsiteX33" fmla="*/ 1301248 w 6022105"/>
              <a:gd name="connsiteY33" fmla="*/ 3229805 h 6858000"/>
              <a:gd name="connsiteX34" fmla="*/ 929894 w 6022105"/>
              <a:gd name="connsiteY34" fmla="*/ 3329402 h 6858000"/>
              <a:gd name="connsiteX35" fmla="*/ 1482396 w 6022105"/>
              <a:gd name="connsiteY35" fmla="*/ 2941684 h 6858000"/>
              <a:gd name="connsiteX36" fmla="*/ 1388803 w 6022105"/>
              <a:gd name="connsiteY36" fmla="*/ 2923898 h 6858000"/>
              <a:gd name="connsiteX37" fmla="*/ 1053678 w 6022105"/>
              <a:gd name="connsiteY37" fmla="*/ 2703362 h 6858000"/>
              <a:gd name="connsiteX38" fmla="*/ 1035564 w 6022105"/>
              <a:gd name="connsiteY38" fmla="*/ 2692689 h 6858000"/>
              <a:gd name="connsiteX39" fmla="*/ 978200 w 6022105"/>
              <a:gd name="connsiteY39" fmla="*/ 2553965 h 6858000"/>
              <a:gd name="connsiteX40" fmla="*/ 797052 w 6022105"/>
              <a:gd name="connsiteY40" fmla="*/ 2532623 h 6858000"/>
              <a:gd name="connsiteX41" fmla="*/ 646095 w 6022105"/>
              <a:gd name="connsiteY41" fmla="*/ 2564636 h 6858000"/>
              <a:gd name="connsiteX42" fmla="*/ 483061 w 6022105"/>
              <a:gd name="connsiteY42" fmla="*/ 2525509 h 6858000"/>
              <a:gd name="connsiteX43" fmla="*/ 338143 w 6022105"/>
              <a:gd name="connsiteY43" fmla="*/ 2543294 h 6858000"/>
              <a:gd name="connsiteX44" fmla="*/ 214358 w 6022105"/>
              <a:gd name="connsiteY44" fmla="*/ 2518395 h 6858000"/>
              <a:gd name="connsiteX45" fmla="*/ 335123 w 6022105"/>
              <a:gd name="connsiteY45" fmla="*/ 2401012 h 6858000"/>
              <a:gd name="connsiteX46" fmla="*/ 504195 w 6022105"/>
              <a:gd name="connsiteY46" fmla="*/ 2401012 h 6858000"/>
              <a:gd name="connsiteX47" fmla="*/ 624961 w 6022105"/>
              <a:gd name="connsiteY47" fmla="*/ 2326314 h 6858000"/>
              <a:gd name="connsiteX48" fmla="*/ 739688 w 6022105"/>
              <a:gd name="connsiteY48" fmla="*/ 2191146 h 6858000"/>
              <a:gd name="connsiteX49" fmla="*/ 1144253 w 6022105"/>
              <a:gd name="connsiteY49" fmla="*/ 1974165 h 6858000"/>
              <a:gd name="connsiteX50" fmla="*/ 1216712 w 6022105"/>
              <a:gd name="connsiteY50" fmla="*/ 1892353 h 6858000"/>
              <a:gd name="connsiteX51" fmla="*/ 63401 w 6022105"/>
              <a:gd name="connsiteY51" fmla="*/ 2208931 h 6858000"/>
              <a:gd name="connsiteX52" fmla="*/ 419660 w 6022105"/>
              <a:gd name="connsiteY52" fmla="*/ 2077320 h 6858000"/>
              <a:gd name="connsiteX53" fmla="*/ 178128 w 6022105"/>
              <a:gd name="connsiteY53" fmla="*/ 2102219 h 6858000"/>
              <a:gd name="connsiteX54" fmla="*/ 45286 w 6022105"/>
              <a:gd name="connsiteY54" fmla="*/ 2013292 h 6858000"/>
              <a:gd name="connsiteX55" fmla="*/ 45286 w 6022105"/>
              <a:gd name="connsiteY55" fmla="*/ 1984836 h 6858000"/>
              <a:gd name="connsiteX56" fmla="*/ 144917 w 6022105"/>
              <a:gd name="connsiteY56" fmla="*/ 1903025 h 6858000"/>
              <a:gd name="connsiteX57" fmla="*/ 202281 w 6022105"/>
              <a:gd name="connsiteY57" fmla="*/ 1849668 h 6858000"/>
              <a:gd name="connsiteX58" fmla="*/ 359276 w 6022105"/>
              <a:gd name="connsiteY58" fmla="*/ 1657587 h 6858000"/>
              <a:gd name="connsiteX59" fmla="*/ 247569 w 6022105"/>
              <a:gd name="connsiteY59" fmla="*/ 1636245 h 6858000"/>
              <a:gd name="connsiteX60" fmla="*/ 205301 w 6022105"/>
              <a:gd name="connsiteY60" fmla="*/ 1597117 h 6858000"/>
              <a:gd name="connsiteX61" fmla="*/ 235492 w 6022105"/>
              <a:gd name="connsiteY61" fmla="*/ 1540204 h 6858000"/>
              <a:gd name="connsiteX62" fmla="*/ 582694 w 6022105"/>
              <a:gd name="connsiteY62" fmla="*/ 1365909 h 6858000"/>
              <a:gd name="connsiteX63" fmla="*/ 609865 w 6022105"/>
              <a:gd name="connsiteY63" fmla="*/ 1230741 h 6858000"/>
              <a:gd name="connsiteX64" fmla="*/ 543445 w 6022105"/>
              <a:gd name="connsiteY64" fmla="*/ 1209399 h 6858000"/>
              <a:gd name="connsiteX65" fmla="*/ 467966 w 6022105"/>
              <a:gd name="connsiteY65" fmla="*/ 1220069 h 6858000"/>
              <a:gd name="connsiteX66" fmla="*/ 528348 w 6022105"/>
              <a:gd name="connsiteY66" fmla="*/ 1113358 h 6858000"/>
              <a:gd name="connsiteX67" fmla="*/ 772899 w 6022105"/>
              <a:gd name="connsiteY67" fmla="*/ 1006647 h 6858000"/>
              <a:gd name="connsiteX68" fmla="*/ 818186 w 6022105"/>
              <a:gd name="connsiteY68" fmla="*/ 949734 h 6858000"/>
              <a:gd name="connsiteX69" fmla="*/ 757803 w 6022105"/>
              <a:gd name="connsiteY69" fmla="*/ 921277 h 6858000"/>
              <a:gd name="connsiteX70" fmla="*/ 712516 w 6022105"/>
              <a:gd name="connsiteY70" fmla="*/ 910606 h 6858000"/>
              <a:gd name="connsiteX71" fmla="*/ 1648449 w 6022105"/>
              <a:gd name="connsiteY71" fmla="*/ 465975 h 6858000"/>
              <a:gd name="connsiteX72" fmla="*/ 1437109 w 6022105"/>
              <a:gd name="connsiteY72" fmla="*/ 462417 h 6858000"/>
              <a:gd name="connsiteX73" fmla="*/ 1228788 w 6022105"/>
              <a:gd name="connsiteY73" fmla="*/ 533558 h 6858000"/>
              <a:gd name="connsiteX74" fmla="*/ 1008391 w 6022105"/>
              <a:gd name="connsiteY74" fmla="*/ 522887 h 6858000"/>
              <a:gd name="connsiteX75" fmla="*/ 800071 w 6022105"/>
              <a:gd name="connsiteY75" fmla="*/ 558458 h 6858000"/>
              <a:gd name="connsiteX76" fmla="*/ 618923 w 6022105"/>
              <a:gd name="connsiteY76" fmla="*/ 558458 h 6858000"/>
              <a:gd name="connsiteX77" fmla="*/ 787995 w 6022105"/>
              <a:gd name="connsiteY77" fmla="*/ 505101 h 6858000"/>
              <a:gd name="connsiteX78" fmla="*/ 851396 w 6022105"/>
              <a:gd name="connsiteY78" fmla="*/ 416176 h 6858000"/>
              <a:gd name="connsiteX79" fmla="*/ 830263 w 6022105"/>
              <a:gd name="connsiteY79" fmla="*/ 334364 h 6858000"/>
              <a:gd name="connsiteX80" fmla="*/ 760822 w 6022105"/>
              <a:gd name="connsiteY80" fmla="*/ 359262 h 6858000"/>
              <a:gd name="connsiteX81" fmla="*/ 679305 w 6022105"/>
              <a:gd name="connsiteY81" fmla="*/ 451747 h 6858000"/>
              <a:gd name="connsiteX82" fmla="*/ 661190 w 6022105"/>
              <a:gd name="connsiteY82" fmla="*/ 394834 h 6858000"/>
              <a:gd name="connsiteX83" fmla="*/ 612884 w 6022105"/>
              <a:gd name="connsiteY83" fmla="*/ 352148 h 6858000"/>
              <a:gd name="connsiteX84" fmla="*/ 335123 w 6022105"/>
              <a:gd name="connsiteY84" fmla="*/ 373491 h 6858000"/>
              <a:gd name="connsiteX85" fmla="*/ 519291 w 6022105"/>
              <a:gd name="connsiteY85" fmla="*/ 192082 h 6858000"/>
              <a:gd name="connsiteX86" fmla="*/ 637037 w 6022105"/>
              <a:gd name="connsiteY86" fmla="*/ 163625 h 6858000"/>
              <a:gd name="connsiteX87" fmla="*/ 664209 w 6022105"/>
              <a:gd name="connsiteY87" fmla="*/ 88927 h 6858000"/>
              <a:gd name="connsiteX88" fmla="*/ 609865 w 6022105"/>
              <a:gd name="connsiteY88" fmla="*/ 71141 h 6858000"/>
              <a:gd name="connsiteX89" fmla="*/ 338143 w 6022105"/>
              <a:gd name="connsiteY89" fmla="*/ 135168 h 6858000"/>
              <a:gd name="connsiteX90" fmla="*/ 292855 w 6022105"/>
              <a:gd name="connsiteY90" fmla="*/ 110269 h 6858000"/>
              <a:gd name="connsiteX91" fmla="*/ 606846 w 6022105"/>
              <a:gd name="connsiteY9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22105" h="6858000">
                <a:moveTo>
                  <a:pt x="606846" y="0"/>
                </a:moveTo>
                <a:lnTo>
                  <a:pt x="6022105" y="0"/>
                </a:lnTo>
                <a:lnTo>
                  <a:pt x="6022105" y="6858000"/>
                </a:lnTo>
                <a:lnTo>
                  <a:pt x="0" y="6858000"/>
                </a:lnTo>
                <a:cubicBezTo>
                  <a:pt x="123784" y="6786859"/>
                  <a:pt x="241530" y="6701489"/>
                  <a:pt x="374372" y="6658805"/>
                </a:cubicBezTo>
                <a:cubicBezTo>
                  <a:pt x="464946" y="6630349"/>
                  <a:pt x="552502" y="6580550"/>
                  <a:pt x="537405" y="6431153"/>
                </a:cubicBezTo>
                <a:cubicBezTo>
                  <a:pt x="534387" y="6388469"/>
                  <a:pt x="558540" y="6356456"/>
                  <a:pt x="594769" y="6367127"/>
                </a:cubicBezTo>
                <a:cubicBezTo>
                  <a:pt x="664209" y="6388469"/>
                  <a:pt x="697421" y="6327999"/>
                  <a:pt x="736668" y="6281757"/>
                </a:cubicBezTo>
                <a:cubicBezTo>
                  <a:pt x="806109" y="6199945"/>
                  <a:pt x="872530" y="6114575"/>
                  <a:pt x="984239" y="6100347"/>
                </a:cubicBezTo>
                <a:cubicBezTo>
                  <a:pt x="963105" y="6036320"/>
                  <a:pt x="926876" y="6043434"/>
                  <a:pt x="893664" y="6057663"/>
                </a:cubicBezTo>
                <a:cubicBezTo>
                  <a:pt x="806109" y="6093234"/>
                  <a:pt x="718554" y="6132361"/>
                  <a:pt x="631000" y="6167932"/>
                </a:cubicBezTo>
                <a:cubicBezTo>
                  <a:pt x="573636" y="6189274"/>
                  <a:pt x="516273" y="6221287"/>
                  <a:pt x="440793" y="6196388"/>
                </a:cubicBezTo>
                <a:cubicBezTo>
                  <a:pt x="507214" y="6068335"/>
                  <a:pt x="618923" y="6043434"/>
                  <a:pt x="709496" y="6004307"/>
                </a:cubicBezTo>
                <a:cubicBezTo>
                  <a:pt x="821206" y="5954508"/>
                  <a:pt x="887626" y="5862025"/>
                  <a:pt x="969143" y="5755314"/>
                </a:cubicBezTo>
                <a:cubicBezTo>
                  <a:pt x="887626" y="5726858"/>
                  <a:pt x="836301" y="5805112"/>
                  <a:pt x="769879" y="5801555"/>
                </a:cubicBezTo>
                <a:cubicBezTo>
                  <a:pt x="766860" y="5790884"/>
                  <a:pt x="760822" y="5769542"/>
                  <a:pt x="760822" y="5769542"/>
                </a:cubicBezTo>
                <a:cubicBezTo>
                  <a:pt x="869512" y="5712629"/>
                  <a:pt x="917816" y="5605917"/>
                  <a:pt x="935933" y="5474306"/>
                </a:cubicBezTo>
                <a:cubicBezTo>
                  <a:pt x="941970" y="5406721"/>
                  <a:pt x="981219" y="5385379"/>
                  <a:pt x="1020468" y="5353367"/>
                </a:cubicBezTo>
                <a:cubicBezTo>
                  <a:pt x="1153310" y="5243097"/>
                  <a:pt x="1295209" y="5143500"/>
                  <a:pt x="1406918" y="4994104"/>
                </a:cubicBezTo>
                <a:cubicBezTo>
                  <a:pt x="1277095" y="5011889"/>
                  <a:pt x="1174445" y="5111487"/>
                  <a:pt x="1038583" y="5154171"/>
                </a:cubicBezTo>
                <a:cubicBezTo>
                  <a:pt x="1147271" y="4990547"/>
                  <a:pt x="1289172" y="4905177"/>
                  <a:pt x="1418994" y="4805580"/>
                </a:cubicBezTo>
                <a:cubicBezTo>
                  <a:pt x="1479378" y="4759339"/>
                  <a:pt x="1533721" y="4702425"/>
                  <a:pt x="1603162" y="4677526"/>
                </a:cubicBezTo>
                <a:cubicBezTo>
                  <a:pt x="1627315" y="4670412"/>
                  <a:pt x="1669584" y="4652628"/>
                  <a:pt x="1648449" y="4602828"/>
                </a:cubicBezTo>
                <a:cubicBezTo>
                  <a:pt x="1630334" y="4560144"/>
                  <a:pt x="1597123" y="4574373"/>
                  <a:pt x="1566931" y="4585042"/>
                </a:cubicBezTo>
                <a:cubicBezTo>
                  <a:pt x="1494473" y="4613499"/>
                  <a:pt x="1415975" y="4613499"/>
                  <a:pt x="1316344" y="4613499"/>
                </a:cubicBezTo>
                <a:cubicBezTo>
                  <a:pt x="1400879" y="4478331"/>
                  <a:pt x="1554856" y="4521016"/>
                  <a:pt x="1627315" y="4378734"/>
                </a:cubicBezTo>
                <a:cubicBezTo>
                  <a:pt x="1536741" y="4353835"/>
                  <a:pt x="1467300" y="4403633"/>
                  <a:pt x="1394842" y="4414305"/>
                </a:cubicBezTo>
                <a:cubicBezTo>
                  <a:pt x="1328419" y="4424975"/>
                  <a:pt x="1313325" y="4400076"/>
                  <a:pt x="1328419" y="4321821"/>
                </a:cubicBezTo>
                <a:cubicBezTo>
                  <a:pt x="1352573" y="4200882"/>
                  <a:pt x="1316344" y="4140411"/>
                  <a:pt x="1219731" y="4172424"/>
                </a:cubicBezTo>
                <a:cubicBezTo>
                  <a:pt x="1129157" y="4204438"/>
                  <a:pt x="1120099" y="4158196"/>
                  <a:pt x="1144253" y="4090612"/>
                </a:cubicBezTo>
                <a:cubicBezTo>
                  <a:pt x="1180482" y="3991015"/>
                  <a:pt x="1141234" y="3912759"/>
                  <a:pt x="1114061" y="3827390"/>
                </a:cubicBezTo>
                <a:cubicBezTo>
                  <a:pt x="1071793" y="3699337"/>
                  <a:pt x="1089907" y="3635309"/>
                  <a:pt x="1177463" y="3539269"/>
                </a:cubicBezTo>
                <a:cubicBezTo>
                  <a:pt x="1228788" y="3485914"/>
                  <a:pt x="1280115" y="3439672"/>
                  <a:pt x="1352573" y="3393429"/>
                </a:cubicBezTo>
                <a:cubicBezTo>
                  <a:pt x="1186520" y="3368530"/>
                  <a:pt x="1358611" y="3283162"/>
                  <a:pt x="1301248" y="3229805"/>
                </a:cubicBezTo>
                <a:cubicBezTo>
                  <a:pt x="1183502" y="3208463"/>
                  <a:pt x="1089907" y="3379202"/>
                  <a:pt x="929894" y="3329402"/>
                </a:cubicBezTo>
                <a:cubicBezTo>
                  <a:pt x="1123118" y="3183563"/>
                  <a:pt x="1340497" y="3137322"/>
                  <a:pt x="1482396" y="2941684"/>
                </a:cubicBezTo>
                <a:cubicBezTo>
                  <a:pt x="1449186" y="2899000"/>
                  <a:pt x="1415975" y="2941684"/>
                  <a:pt x="1388803" y="2923898"/>
                </a:cubicBezTo>
                <a:cubicBezTo>
                  <a:pt x="1388803" y="2913227"/>
                  <a:pt x="1071793" y="2980812"/>
                  <a:pt x="1053678" y="2703362"/>
                </a:cubicBezTo>
                <a:cubicBezTo>
                  <a:pt x="1047640" y="2703362"/>
                  <a:pt x="1041601" y="2703362"/>
                  <a:pt x="1035564" y="2692689"/>
                </a:cubicBezTo>
                <a:cubicBezTo>
                  <a:pt x="1002354" y="2653563"/>
                  <a:pt x="1032544" y="2561080"/>
                  <a:pt x="978200" y="2553965"/>
                </a:cubicBezTo>
                <a:cubicBezTo>
                  <a:pt x="917816" y="2546851"/>
                  <a:pt x="860453" y="2514837"/>
                  <a:pt x="797052" y="2532623"/>
                </a:cubicBezTo>
                <a:cubicBezTo>
                  <a:pt x="748745" y="2546851"/>
                  <a:pt x="697421" y="2564636"/>
                  <a:pt x="646095" y="2564636"/>
                </a:cubicBezTo>
                <a:cubicBezTo>
                  <a:pt x="591751" y="2564636"/>
                  <a:pt x="516273" y="2685576"/>
                  <a:pt x="483061" y="2525509"/>
                </a:cubicBezTo>
                <a:cubicBezTo>
                  <a:pt x="483061" y="2518395"/>
                  <a:pt x="389468" y="2536181"/>
                  <a:pt x="338143" y="2543294"/>
                </a:cubicBezTo>
                <a:cubicBezTo>
                  <a:pt x="295875" y="2550408"/>
                  <a:pt x="244549" y="2582422"/>
                  <a:pt x="214358" y="2518395"/>
                </a:cubicBezTo>
                <a:cubicBezTo>
                  <a:pt x="199263" y="2479267"/>
                  <a:pt x="271722" y="2408126"/>
                  <a:pt x="335123" y="2401012"/>
                </a:cubicBezTo>
                <a:cubicBezTo>
                  <a:pt x="392486" y="2393898"/>
                  <a:pt x="449850" y="2386784"/>
                  <a:pt x="504195" y="2401012"/>
                </a:cubicBezTo>
                <a:cubicBezTo>
                  <a:pt x="570616" y="2418796"/>
                  <a:pt x="606846" y="2390340"/>
                  <a:pt x="624961" y="2326314"/>
                </a:cubicBezTo>
                <a:cubicBezTo>
                  <a:pt x="646095" y="2258731"/>
                  <a:pt x="685344" y="2223159"/>
                  <a:pt x="739688" y="2191146"/>
                </a:cubicBezTo>
                <a:cubicBezTo>
                  <a:pt x="872530" y="2112891"/>
                  <a:pt x="999334" y="2020407"/>
                  <a:pt x="1144253" y="1974165"/>
                </a:cubicBezTo>
                <a:cubicBezTo>
                  <a:pt x="1171425" y="1967051"/>
                  <a:pt x="1204635" y="1952823"/>
                  <a:pt x="1216712" y="1892353"/>
                </a:cubicBezTo>
                <a:cubicBezTo>
                  <a:pt x="824224" y="1984836"/>
                  <a:pt x="467966" y="2223159"/>
                  <a:pt x="63401" y="2208931"/>
                </a:cubicBezTo>
                <a:cubicBezTo>
                  <a:pt x="172091" y="2134233"/>
                  <a:pt x="301913" y="2130676"/>
                  <a:pt x="419660" y="2077320"/>
                </a:cubicBezTo>
                <a:cubicBezTo>
                  <a:pt x="335123" y="2038192"/>
                  <a:pt x="256626" y="2080877"/>
                  <a:pt x="178128" y="2102219"/>
                </a:cubicBezTo>
                <a:cubicBezTo>
                  <a:pt x="111707" y="2120004"/>
                  <a:pt x="51324" y="2123562"/>
                  <a:pt x="45286" y="2013292"/>
                </a:cubicBezTo>
                <a:cubicBezTo>
                  <a:pt x="45286" y="2002622"/>
                  <a:pt x="45286" y="1995507"/>
                  <a:pt x="45286" y="1984836"/>
                </a:cubicBezTo>
                <a:cubicBezTo>
                  <a:pt x="69439" y="1938595"/>
                  <a:pt x="102650" y="1917252"/>
                  <a:pt x="144917" y="1903025"/>
                </a:cubicBezTo>
                <a:cubicBezTo>
                  <a:pt x="169071" y="1895910"/>
                  <a:pt x="202281" y="1881683"/>
                  <a:pt x="202281" y="1849668"/>
                </a:cubicBezTo>
                <a:cubicBezTo>
                  <a:pt x="199263" y="1728729"/>
                  <a:pt x="280779" y="1693158"/>
                  <a:pt x="359276" y="1657587"/>
                </a:cubicBezTo>
                <a:cubicBezTo>
                  <a:pt x="317008" y="1597117"/>
                  <a:pt x="280779" y="1639802"/>
                  <a:pt x="247569" y="1636245"/>
                </a:cubicBezTo>
                <a:cubicBezTo>
                  <a:pt x="226434" y="1632688"/>
                  <a:pt x="205301" y="1629132"/>
                  <a:pt x="205301" y="1597117"/>
                </a:cubicBezTo>
                <a:cubicBezTo>
                  <a:pt x="205301" y="1572219"/>
                  <a:pt x="214358" y="1540204"/>
                  <a:pt x="235492" y="1540204"/>
                </a:cubicBezTo>
                <a:cubicBezTo>
                  <a:pt x="368334" y="1536647"/>
                  <a:pt x="443813" y="1365909"/>
                  <a:pt x="582694" y="1365909"/>
                </a:cubicBezTo>
                <a:cubicBezTo>
                  <a:pt x="667229" y="1365909"/>
                  <a:pt x="540425" y="1269868"/>
                  <a:pt x="609865" y="1230741"/>
                </a:cubicBezTo>
                <a:cubicBezTo>
                  <a:pt x="624961" y="1220069"/>
                  <a:pt x="567597" y="1205842"/>
                  <a:pt x="543445" y="1209399"/>
                </a:cubicBezTo>
                <a:cubicBezTo>
                  <a:pt x="519291" y="1212955"/>
                  <a:pt x="498156" y="1237855"/>
                  <a:pt x="467966" y="1220069"/>
                </a:cubicBezTo>
                <a:cubicBezTo>
                  <a:pt x="452870" y="1156043"/>
                  <a:pt x="492119" y="1131144"/>
                  <a:pt x="528348" y="1113358"/>
                </a:cubicBezTo>
                <a:cubicBezTo>
                  <a:pt x="606846" y="1070674"/>
                  <a:pt x="685344" y="1020875"/>
                  <a:pt x="772899" y="1006647"/>
                </a:cubicBezTo>
                <a:cubicBezTo>
                  <a:pt x="803089" y="1003089"/>
                  <a:pt x="821206" y="985305"/>
                  <a:pt x="818186" y="949734"/>
                </a:cubicBezTo>
                <a:cubicBezTo>
                  <a:pt x="812148" y="903491"/>
                  <a:pt x="781956" y="917720"/>
                  <a:pt x="757803" y="921277"/>
                </a:cubicBezTo>
                <a:cubicBezTo>
                  <a:pt x="742707" y="924835"/>
                  <a:pt x="727611" y="935506"/>
                  <a:pt x="712516" y="910606"/>
                </a:cubicBezTo>
                <a:cubicBezTo>
                  <a:pt x="1065755" y="658055"/>
                  <a:pt x="1252941" y="672284"/>
                  <a:pt x="1648449" y="465975"/>
                </a:cubicBezTo>
                <a:cubicBezTo>
                  <a:pt x="1560894" y="426847"/>
                  <a:pt x="1497492" y="455303"/>
                  <a:pt x="1437109" y="462417"/>
                </a:cubicBezTo>
                <a:cubicBezTo>
                  <a:pt x="1286152" y="480203"/>
                  <a:pt x="1379746" y="512216"/>
                  <a:pt x="1228788" y="533558"/>
                </a:cubicBezTo>
                <a:cubicBezTo>
                  <a:pt x="1156328" y="544229"/>
                  <a:pt x="1089907" y="579800"/>
                  <a:pt x="1008391" y="522887"/>
                </a:cubicBezTo>
                <a:cubicBezTo>
                  <a:pt x="954047" y="483759"/>
                  <a:pt x="866492" y="526444"/>
                  <a:pt x="800071" y="558458"/>
                </a:cubicBezTo>
                <a:cubicBezTo>
                  <a:pt x="745726" y="586915"/>
                  <a:pt x="691382" y="594028"/>
                  <a:pt x="618923" y="558458"/>
                </a:cubicBezTo>
                <a:cubicBezTo>
                  <a:pt x="685344" y="537116"/>
                  <a:pt x="736668" y="519330"/>
                  <a:pt x="787995" y="505101"/>
                </a:cubicBezTo>
                <a:cubicBezTo>
                  <a:pt x="830263" y="494431"/>
                  <a:pt x="854416" y="469532"/>
                  <a:pt x="851396" y="416176"/>
                </a:cubicBezTo>
                <a:cubicBezTo>
                  <a:pt x="851396" y="387720"/>
                  <a:pt x="860453" y="348592"/>
                  <a:pt x="830263" y="334364"/>
                </a:cubicBezTo>
                <a:cubicBezTo>
                  <a:pt x="806109" y="320135"/>
                  <a:pt x="772899" y="334364"/>
                  <a:pt x="760822" y="359262"/>
                </a:cubicBezTo>
                <a:cubicBezTo>
                  <a:pt x="745726" y="405504"/>
                  <a:pt x="730631" y="448189"/>
                  <a:pt x="679305" y="451747"/>
                </a:cubicBezTo>
                <a:cubicBezTo>
                  <a:pt x="609865" y="458860"/>
                  <a:pt x="649115" y="430405"/>
                  <a:pt x="661190" y="394834"/>
                </a:cubicBezTo>
                <a:cubicBezTo>
                  <a:pt x="673267" y="355706"/>
                  <a:pt x="637037" y="345034"/>
                  <a:pt x="612884" y="352148"/>
                </a:cubicBezTo>
                <a:cubicBezTo>
                  <a:pt x="522310" y="384162"/>
                  <a:pt x="428717" y="327250"/>
                  <a:pt x="335123" y="373491"/>
                </a:cubicBezTo>
                <a:cubicBezTo>
                  <a:pt x="359276" y="259665"/>
                  <a:pt x="410603" y="209867"/>
                  <a:pt x="519291" y="192082"/>
                </a:cubicBezTo>
                <a:cubicBezTo>
                  <a:pt x="558540" y="188525"/>
                  <a:pt x="600808" y="195638"/>
                  <a:pt x="637037" y="163625"/>
                </a:cubicBezTo>
                <a:cubicBezTo>
                  <a:pt x="658172" y="145839"/>
                  <a:pt x="679305" y="124497"/>
                  <a:pt x="664209" y="88927"/>
                </a:cubicBezTo>
                <a:cubicBezTo>
                  <a:pt x="655152" y="64027"/>
                  <a:pt x="631000" y="64027"/>
                  <a:pt x="609865" y="71141"/>
                </a:cubicBezTo>
                <a:cubicBezTo>
                  <a:pt x="522310" y="110269"/>
                  <a:pt x="428717" y="120941"/>
                  <a:pt x="338143" y="135168"/>
                </a:cubicBezTo>
                <a:cubicBezTo>
                  <a:pt x="323047" y="138725"/>
                  <a:pt x="307951" y="145839"/>
                  <a:pt x="292855" y="110269"/>
                </a:cubicBezTo>
                <a:cubicBezTo>
                  <a:pt x="398525" y="78255"/>
                  <a:pt x="501176" y="35571"/>
                  <a:pt x="6068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6EA79E45-EB8E-4E2F-A474-79B907432D41}"/>
              </a:ext>
            </a:extLst>
          </p:cNvPr>
          <p:cNvSpPr>
            <a:spLocks noGrp="1"/>
          </p:cNvSpPr>
          <p:nvPr>
            <p:ph type="title"/>
          </p:nvPr>
        </p:nvSpPr>
        <p:spPr>
          <a:xfrm>
            <a:off x="647742" y="1597242"/>
            <a:ext cx="6577093" cy="3508908"/>
          </a:xfrm>
          <a:noFill/>
        </p:spPr>
        <p:txBody>
          <a:bodyPr vert="horz" lIns="91440" tIns="45720" rIns="91440" bIns="45720" rtlCol="0" anchor="ctr">
            <a:normAutofit/>
          </a:bodyPr>
          <a:lstStyle/>
          <a:p>
            <a:pPr algn="ctr"/>
            <a:r>
              <a:rPr lang="en-US" sz="4800" i="0" dirty="0" err="1">
                <a:ea typeface="+mj-lt"/>
                <a:cs typeface="+mj-lt"/>
              </a:rPr>
              <a:t>Zaburzenia</a:t>
            </a:r>
            <a:r>
              <a:rPr lang="en-US" sz="4800" i="0" dirty="0">
                <a:ea typeface="+mj-lt"/>
                <a:cs typeface="+mj-lt"/>
              </a:rPr>
              <a:t> </a:t>
            </a:r>
            <a:r>
              <a:rPr lang="en-US" sz="4800" i="0" dirty="0" err="1">
                <a:ea typeface="+mj-lt"/>
                <a:cs typeface="+mj-lt"/>
              </a:rPr>
              <a:t>lękowe</a:t>
            </a:r>
            <a:r>
              <a:rPr lang="en-US" sz="4800" i="0" dirty="0">
                <a:ea typeface="+mj-lt"/>
                <a:cs typeface="+mj-lt"/>
              </a:rPr>
              <a:t> </a:t>
            </a:r>
            <a:r>
              <a:rPr lang="en-US" sz="4800" i="0" dirty="0" err="1">
                <a:ea typeface="+mj-lt"/>
                <a:cs typeface="+mj-lt"/>
              </a:rPr>
              <a:t>mogą</a:t>
            </a:r>
            <a:r>
              <a:rPr lang="en-US" sz="4800" i="0" dirty="0">
                <a:ea typeface="+mj-lt"/>
                <a:cs typeface="+mj-lt"/>
              </a:rPr>
              <a:t> </a:t>
            </a:r>
            <a:r>
              <a:rPr lang="en-US" sz="4800" i="0" dirty="0" err="1">
                <a:ea typeface="+mj-lt"/>
                <a:cs typeface="+mj-lt"/>
              </a:rPr>
              <a:t>dotykać</a:t>
            </a:r>
            <a:r>
              <a:rPr lang="en-US" sz="4800" i="0" dirty="0">
                <a:ea typeface="+mj-lt"/>
                <a:cs typeface="+mj-lt"/>
              </a:rPr>
              <a:t> </a:t>
            </a:r>
            <a:r>
              <a:rPr lang="en-US" sz="4800" i="0" dirty="0" err="1">
                <a:ea typeface="+mj-lt"/>
                <a:cs typeface="+mj-lt"/>
              </a:rPr>
              <a:t>nawet</a:t>
            </a:r>
            <a:r>
              <a:rPr lang="en-US" sz="4800" i="0" dirty="0">
                <a:ea typeface="+mj-lt"/>
                <a:cs typeface="+mj-lt"/>
              </a:rPr>
              <a:t> do </a:t>
            </a:r>
            <a:r>
              <a:rPr lang="en-US" sz="4800" b="1" i="0" dirty="0">
                <a:ea typeface="+mj-lt"/>
                <a:cs typeface="+mj-lt"/>
              </a:rPr>
              <a:t>20% </a:t>
            </a:r>
            <a:endParaRPr lang="pl-PL"/>
          </a:p>
          <a:p>
            <a:r>
              <a:rPr lang="en-US" sz="4800" i="0" dirty="0" err="1">
                <a:ea typeface="+mj-lt"/>
                <a:cs typeface="+mj-lt"/>
              </a:rPr>
              <a:t>dzieci</a:t>
            </a:r>
            <a:r>
              <a:rPr lang="en-US" sz="4800" i="0" dirty="0">
                <a:ea typeface="+mj-lt"/>
                <a:cs typeface="+mj-lt"/>
              </a:rPr>
              <a:t> </a:t>
            </a:r>
            <a:r>
              <a:rPr lang="en-US" sz="4800" i="0" dirty="0" err="1">
                <a:ea typeface="+mj-lt"/>
                <a:cs typeface="+mj-lt"/>
              </a:rPr>
              <a:t>i</a:t>
            </a:r>
            <a:r>
              <a:rPr lang="en-US" sz="4800" i="0" dirty="0">
                <a:ea typeface="+mj-lt"/>
                <a:cs typeface="+mj-lt"/>
              </a:rPr>
              <a:t> </a:t>
            </a:r>
            <a:r>
              <a:rPr lang="en-US" sz="4800" i="0" dirty="0" err="1">
                <a:ea typeface="+mj-lt"/>
                <a:cs typeface="+mj-lt"/>
              </a:rPr>
              <a:t>nastolatków</a:t>
            </a:r>
            <a:endParaRPr lang="en-US" sz="4800" i="0" dirty="0" err="1"/>
          </a:p>
        </p:txBody>
      </p:sp>
    </p:spTree>
    <p:extLst>
      <p:ext uri="{BB962C8B-B14F-4D97-AF65-F5344CB8AC3E}">
        <p14:creationId xmlns:p14="http://schemas.microsoft.com/office/powerpoint/2010/main" val="168120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BEC393DE-1394-4E5E-8479-8B46B8EE7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033334BC-A5C9-4E98-B2FE-3FB7AD4D0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E4491B84-9F20-4B8A-86EB-4A1C6E2DB8A4}"/>
              </a:ext>
            </a:extLst>
          </p:cNvPr>
          <p:cNvSpPr txBox="1"/>
          <p:nvPr/>
        </p:nvSpPr>
        <p:spPr>
          <a:xfrm>
            <a:off x="65157" y="746442"/>
            <a:ext cx="4326834" cy="54313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noProof="1">
                <a:ea typeface="+mn-lt"/>
                <a:cs typeface="+mn-lt"/>
              </a:rPr>
              <a:t>Jakie zaburzenia psychiczne współwystępują razem z zaburzeniami lękowymi?</a:t>
            </a:r>
            <a:br>
              <a:rPr lang="en-US" sz="4000" b="1" noProof="1">
                <a:ea typeface="+mn-lt"/>
                <a:cs typeface="+mn-lt"/>
              </a:rPr>
            </a:br>
            <a:endParaRPr lang="en-US" sz="4000" b="1" noProof="1">
              <a:ea typeface="+mn-lt"/>
              <a:cs typeface="+mn-lt"/>
            </a:endParaRPr>
          </a:p>
        </p:txBody>
      </p:sp>
      <p:sp useBgFill="1">
        <p:nvSpPr>
          <p:cNvPr id="30" name="Freeform: Shape 29">
            <a:extLst>
              <a:ext uri="{FF2B5EF4-FFF2-40B4-BE49-F238E27FC236}">
                <a16:creationId xmlns:a16="http://schemas.microsoft.com/office/drawing/2014/main" id="{F7BB91D9-FCCF-4464-A06C-903EF4F3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4081" y="-3482"/>
            <a:ext cx="8047921" cy="6861482"/>
          </a:xfrm>
          <a:custGeom>
            <a:avLst/>
            <a:gdLst>
              <a:gd name="connsiteX0" fmla="*/ 58769 w 8047921"/>
              <a:gd name="connsiteY0" fmla="*/ 4239616 h 6861482"/>
              <a:gd name="connsiteX1" fmla="*/ 58894 w 8047921"/>
              <a:gd name="connsiteY1" fmla="*/ 4240495 h 6861482"/>
              <a:gd name="connsiteX2" fmla="*/ 59045 w 8047921"/>
              <a:gd name="connsiteY2" fmla="*/ 4241609 h 6861482"/>
              <a:gd name="connsiteX3" fmla="*/ 527473 w 8047921"/>
              <a:gd name="connsiteY3" fmla="*/ 0 h 6861482"/>
              <a:gd name="connsiteX4" fmla="*/ 8047921 w 8047921"/>
              <a:gd name="connsiteY4" fmla="*/ 0 h 6861482"/>
              <a:gd name="connsiteX5" fmla="*/ 8047921 w 8047921"/>
              <a:gd name="connsiteY5" fmla="*/ 6861482 h 6861482"/>
              <a:gd name="connsiteX6" fmla="*/ 1319860 w 8047921"/>
              <a:gd name="connsiteY6" fmla="*/ 6861482 h 6861482"/>
              <a:gd name="connsiteX7" fmla="*/ 1297994 w 8047921"/>
              <a:gd name="connsiteY7" fmla="*/ 6831011 h 6861482"/>
              <a:gd name="connsiteX8" fmla="*/ 1024504 w 8047921"/>
              <a:gd name="connsiteY8" fmla="*/ 6405892 h 6861482"/>
              <a:gd name="connsiteX9" fmla="*/ 843366 w 8047921"/>
              <a:gd name="connsiteY9" fmla="*/ 6082357 h 6861482"/>
              <a:gd name="connsiteX10" fmla="*/ 690198 w 8047921"/>
              <a:gd name="connsiteY10" fmla="*/ 5793573 h 6861482"/>
              <a:gd name="connsiteX11" fmla="*/ 777021 w 8047921"/>
              <a:gd name="connsiteY11" fmla="*/ 5729320 h 6861482"/>
              <a:gd name="connsiteX12" fmla="*/ 670606 w 8047921"/>
              <a:gd name="connsiteY12" fmla="*/ 5463560 h 6861482"/>
              <a:gd name="connsiteX13" fmla="*/ 332307 w 8047921"/>
              <a:gd name="connsiteY13" fmla="*/ 4640688 h 6861482"/>
              <a:gd name="connsiteX14" fmla="*/ 178764 w 8047921"/>
              <a:gd name="connsiteY14" fmla="*/ 4440302 h 6861482"/>
              <a:gd name="connsiteX15" fmla="*/ 102405 w 8047921"/>
              <a:gd name="connsiteY15" fmla="*/ 4371063 h 6861482"/>
              <a:gd name="connsiteX16" fmla="*/ 82464 w 8047921"/>
              <a:gd name="connsiteY16" fmla="*/ 4327380 h 6861482"/>
              <a:gd name="connsiteX17" fmla="*/ 72595 w 8047921"/>
              <a:gd name="connsiteY17" fmla="*/ 4327380 h 6861482"/>
              <a:gd name="connsiteX18" fmla="*/ 71105 w 8047921"/>
              <a:gd name="connsiteY18" fmla="*/ 4319440 h 6861482"/>
              <a:gd name="connsiteX19" fmla="*/ 63234 w 8047921"/>
              <a:gd name="connsiteY19" fmla="*/ 4265601 h 6861482"/>
              <a:gd name="connsiteX20" fmla="*/ 58391 w 8047921"/>
              <a:gd name="connsiteY20" fmla="*/ 4236887 h 6861482"/>
              <a:gd name="connsiteX21" fmla="*/ 58769 w 8047921"/>
              <a:gd name="connsiteY21" fmla="*/ 4239616 h 6861482"/>
              <a:gd name="connsiteX22" fmla="*/ 57161 w 8047921"/>
              <a:gd name="connsiteY22" fmla="*/ 4228245 h 6861482"/>
              <a:gd name="connsiteX23" fmla="*/ 55444 w 8047921"/>
              <a:gd name="connsiteY23" fmla="*/ 4216187 h 6861482"/>
              <a:gd name="connsiteX24" fmla="*/ 57173 w 8047921"/>
              <a:gd name="connsiteY24" fmla="*/ 4216187 h 6861482"/>
              <a:gd name="connsiteX25" fmla="*/ 46978 w 8047921"/>
              <a:gd name="connsiteY25" fmla="*/ 4153970 h 6861482"/>
              <a:gd name="connsiteX26" fmla="*/ 23198 w 8047921"/>
              <a:gd name="connsiteY26" fmla="*/ 4042035 h 6861482"/>
              <a:gd name="connsiteX27" fmla="*/ 12577 w 8047921"/>
              <a:gd name="connsiteY27" fmla="*/ 4017890 h 6861482"/>
              <a:gd name="connsiteX28" fmla="*/ 144506 w 8047921"/>
              <a:gd name="connsiteY28" fmla="*/ 3860429 h 6861482"/>
              <a:gd name="connsiteX29" fmla="*/ 22695 w 8047921"/>
              <a:gd name="connsiteY29" fmla="*/ 3800021 h 6861482"/>
              <a:gd name="connsiteX30" fmla="*/ 24220 w 8047921"/>
              <a:gd name="connsiteY30" fmla="*/ 3771718 h 6861482"/>
              <a:gd name="connsiteX31" fmla="*/ 27584 w 8047921"/>
              <a:gd name="connsiteY31" fmla="*/ 3757935 h 6861482"/>
              <a:gd name="connsiteX32" fmla="*/ 33375 w 8047921"/>
              <a:gd name="connsiteY32" fmla="*/ 3747325 h 6861482"/>
              <a:gd name="connsiteX33" fmla="*/ 77078 w 8047921"/>
              <a:gd name="connsiteY33" fmla="*/ 3705028 h 6861482"/>
              <a:gd name="connsiteX34" fmla="*/ 31331 w 8047921"/>
              <a:gd name="connsiteY34" fmla="*/ 3445525 h 6861482"/>
              <a:gd name="connsiteX35" fmla="*/ 3341 w 8047921"/>
              <a:gd name="connsiteY35" fmla="*/ 3405686 h 6861482"/>
              <a:gd name="connsiteX36" fmla="*/ 0 w 8047921"/>
              <a:gd name="connsiteY36" fmla="*/ 3393684 h 6861482"/>
              <a:gd name="connsiteX37" fmla="*/ 5588 w 8047921"/>
              <a:gd name="connsiteY37" fmla="*/ 3363918 h 6861482"/>
              <a:gd name="connsiteX38" fmla="*/ 28563 w 8047921"/>
              <a:gd name="connsiteY38" fmla="*/ 3279721 h 6861482"/>
              <a:gd name="connsiteX39" fmla="*/ 31618 w 8047921"/>
              <a:gd name="connsiteY39" fmla="*/ 3274732 h 6861482"/>
              <a:gd name="connsiteX40" fmla="*/ 54143 w 8047921"/>
              <a:gd name="connsiteY40" fmla="*/ 3204655 h 6861482"/>
              <a:gd name="connsiteX41" fmla="*/ 54066 w 8047921"/>
              <a:gd name="connsiteY41" fmla="*/ 3198166 h 6861482"/>
              <a:gd name="connsiteX42" fmla="*/ 59893 w 8047921"/>
              <a:gd name="connsiteY42" fmla="*/ 3181568 h 6861482"/>
              <a:gd name="connsiteX43" fmla="*/ 182871 w 8047921"/>
              <a:gd name="connsiteY43" fmla="*/ 3024678 h 6861482"/>
              <a:gd name="connsiteX44" fmla="*/ 305944 w 8047921"/>
              <a:gd name="connsiteY44" fmla="*/ 2810127 h 6861482"/>
              <a:gd name="connsiteX45" fmla="*/ 326259 w 8047921"/>
              <a:gd name="connsiteY45" fmla="*/ 2596949 h 6861482"/>
              <a:gd name="connsiteX46" fmla="*/ 556280 w 8047921"/>
              <a:gd name="connsiteY46" fmla="*/ 2524080 h 6861482"/>
              <a:gd name="connsiteX47" fmla="*/ 358274 w 8047921"/>
              <a:gd name="connsiteY47" fmla="*/ 2014028 h 6861482"/>
              <a:gd name="connsiteX48" fmla="*/ 340119 w 8047921"/>
              <a:gd name="connsiteY48" fmla="*/ 1914129 h 6861482"/>
              <a:gd name="connsiteX49" fmla="*/ 478258 w 8047921"/>
              <a:gd name="connsiteY49" fmla="*/ 1606217 h 6861482"/>
              <a:gd name="connsiteX50" fmla="*/ 500664 w 8047921"/>
              <a:gd name="connsiteY50" fmla="*/ 1556554 h 6861482"/>
              <a:gd name="connsiteX51" fmla="*/ 551219 w 8047921"/>
              <a:gd name="connsiteY51" fmla="*/ 1459414 h 6861482"/>
              <a:gd name="connsiteX52" fmla="*/ 687152 w 8047921"/>
              <a:gd name="connsiteY52" fmla="*/ 1466109 h 6861482"/>
              <a:gd name="connsiteX53" fmla="*/ 619370 w 8047921"/>
              <a:gd name="connsiteY53" fmla="*/ 1372761 h 6861482"/>
              <a:gd name="connsiteX54" fmla="*/ 491520 w 8047921"/>
              <a:gd name="connsiteY54" fmla="*/ 1080052 h 6861482"/>
              <a:gd name="connsiteX55" fmla="*/ 589761 w 8047921"/>
              <a:gd name="connsiteY55" fmla="*/ 854014 h 6861482"/>
              <a:gd name="connsiteX56" fmla="*/ 617929 w 8047921"/>
              <a:gd name="connsiteY56" fmla="*/ 821285 h 6861482"/>
              <a:gd name="connsiteX57" fmla="*/ 583503 w 8047921"/>
              <a:gd name="connsiteY57" fmla="*/ 760897 h 6861482"/>
              <a:gd name="connsiteX58" fmla="*/ 515241 w 8047921"/>
              <a:gd name="connsiteY58" fmla="*/ 560313 h 6861482"/>
              <a:gd name="connsiteX59" fmla="*/ 480798 w 8047921"/>
              <a:gd name="connsiteY59" fmla="*/ 423850 h 6861482"/>
              <a:gd name="connsiteX60" fmla="*/ 436755 w 8047921"/>
              <a:gd name="connsiteY60" fmla="*/ 361124 h 6861482"/>
              <a:gd name="connsiteX61" fmla="*/ 428051 w 8047921"/>
              <a:gd name="connsiteY61" fmla="*/ 314763 h 6861482"/>
              <a:gd name="connsiteX62" fmla="*/ 457954 w 8047921"/>
              <a:gd name="connsiteY62" fmla="*/ 104693 h 6861482"/>
              <a:gd name="connsiteX63" fmla="*/ 472694 w 8047921"/>
              <a:gd name="connsiteY63" fmla="*/ 52392 h 6861482"/>
              <a:gd name="connsiteX64" fmla="*/ 512572 w 8047921"/>
              <a:gd name="connsiteY64" fmla="*/ 23688 h 686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047921" h="6861482">
                <a:moveTo>
                  <a:pt x="58769" y="4239616"/>
                </a:moveTo>
                <a:lnTo>
                  <a:pt x="58894" y="4240495"/>
                </a:lnTo>
                <a:cubicBezTo>
                  <a:pt x="59164" y="4242428"/>
                  <a:pt x="59171" y="4242505"/>
                  <a:pt x="59045" y="4241609"/>
                </a:cubicBezTo>
                <a:close/>
                <a:moveTo>
                  <a:pt x="527473" y="0"/>
                </a:moveTo>
                <a:lnTo>
                  <a:pt x="8047921" y="0"/>
                </a:lnTo>
                <a:lnTo>
                  <a:pt x="8047921" y="6861482"/>
                </a:lnTo>
                <a:lnTo>
                  <a:pt x="1319860" y="6861482"/>
                </a:lnTo>
                <a:lnTo>
                  <a:pt x="1297994" y="6831011"/>
                </a:lnTo>
                <a:cubicBezTo>
                  <a:pt x="1121436" y="6580901"/>
                  <a:pt x="1026069" y="6413841"/>
                  <a:pt x="1024504" y="6405892"/>
                </a:cubicBezTo>
                <a:cubicBezTo>
                  <a:pt x="995790" y="6256850"/>
                  <a:pt x="915502" y="6175982"/>
                  <a:pt x="843366" y="6082357"/>
                </a:cubicBezTo>
                <a:cubicBezTo>
                  <a:pt x="780556" y="6000311"/>
                  <a:pt x="713540" y="5913360"/>
                  <a:pt x="690198" y="5793573"/>
                </a:cubicBezTo>
                <a:cubicBezTo>
                  <a:pt x="659374" y="5634705"/>
                  <a:pt x="756440" y="5782527"/>
                  <a:pt x="777021" y="5729320"/>
                </a:cubicBezTo>
                <a:cubicBezTo>
                  <a:pt x="741019" y="5642157"/>
                  <a:pt x="683667" y="5556007"/>
                  <a:pt x="670606" y="5463560"/>
                </a:cubicBezTo>
                <a:cubicBezTo>
                  <a:pt x="624014" y="5129308"/>
                  <a:pt x="509280" y="4866180"/>
                  <a:pt x="332307" y="4640688"/>
                </a:cubicBezTo>
                <a:cubicBezTo>
                  <a:pt x="281557" y="4575550"/>
                  <a:pt x="249914" y="4473150"/>
                  <a:pt x="178764" y="4440302"/>
                </a:cubicBezTo>
                <a:cubicBezTo>
                  <a:pt x="144180" y="4424583"/>
                  <a:pt x="119969" y="4400506"/>
                  <a:pt x="102405" y="4371063"/>
                </a:cubicBezTo>
                <a:lnTo>
                  <a:pt x="82464" y="4327380"/>
                </a:lnTo>
                <a:lnTo>
                  <a:pt x="72595" y="4327380"/>
                </a:lnTo>
                <a:lnTo>
                  <a:pt x="71105" y="4319440"/>
                </a:lnTo>
                <a:cubicBezTo>
                  <a:pt x="68098" y="4300784"/>
                  <a:pt x="63569" y="4267782"/>
                  <a:pt x="63234" y="4265601"/>
                </a:cubicBezTo>
                <a:cubicBezTo>
                  <a:pt x="56185" y="4219786"/>
                  <a:pt x="57328" y="4229054"/>
                  <a:pt x="58391" y="4236887"/>
                </a:cubicBezTo>
                <a:lnTo>
                  <a:pt x="58769" y="4239616"/>
                </a:lnTo>
                <a:lnTo>
                  <a:pt x="57161" y="4228245"/>
                </a:lnTo>
                <a:lnTo>
                  <a:pt x="55444" y="4216187"/>
                </a:lnTo>
                <a:lnTo>
                  <a:pt x="57173" y="4216187"/>
                </a:lnTo>
                <a:lnTo>
                  <a:pt x="46978" y="4153970"/>
                </a:lnTo>
                <a:cubicBezTo>
                  <a:pt x="41098" y="4115040"/>
                  <a:pt x="34414" y="4076730"/>
                  <a:pt x="23198" y="4042035"/>
                </a:cubicBezTo>
                <a:lnTo>
                  <a:pt x="12577" y="4017890"/>
                </a:lnTo>
                <a:lnTo>
                  <a:pt x="144506" y="3860429"/>
                </a:lnTo>
                <a:cubicBezTo>
                  <a:pt x="103351" y="3777846"/>
                  <a:pt x="58276" y="3834526"/>
                  <a:pt x="22695" y="3800021"/>
                </a:cubicBezTo>
                <a:cubicBezTo>
                  <a:pt x="23786" y="3791627"/>
                  <a:pt x="23716" y="3781009"/>
                  <a:pt x="24220" y="3771718"/>
                </a:cubicBezTo>
                <a:lnTo>
                  <a:pt x="27584" y="3757935"/>
                </a:lnTo>
                <a:lnTo>
                  <a:pt x="33375" y="3747325"/>
                </a:lnTo>
                <a:lnTo>
                  <a:pt x="77078" y="3705028"/>
                </a:lnTo>
                <a:cubicBezTo>
                  <a:pt x="173055" y="3608961"/>
                  <a:pt x="158512" y="3588143"/>
                  <a:pt x="31331" y="3445525"/>
                </a:cubicBezTo>
                <a:cubicBezTo>
                  <a:pt x="18649" y="3431228"/>
                  <a:pt x="9488" y="3418102"/>
                  <a:pt x="3341" y="3405686"/>
                </a:cubicBezTo>
                <a:lnTo>
                  <a:pt x="0" y="3393684"/>
                </a:lnTo>
                <a:lnTo>
                  <a:pt x="5588" y="3363918"/>
                </a:lnTo>
                <a:lnTo>
                  <a:pt x="28563" y="3279721"/>
                </a:lnTo>
                <a:lnTo>
                  <a:pt x="31618" y="3274732"/>
                </a:lnTo>
                <a:cubicBezTo>
                  <a:pt x="41998" y="3256804"/>
                  <a:pt x="51127" y="3236251"/>
                  <a:pt x="54143" y="3204655"/>
                </a:cubicBezTo>
                <a:lnTo>
                  <a:pt x="54066" y="3198166"/>
                </a:lnTo>
                <a:lnTo>
                  <a:pt x="59893" y="3181568"/>
                </a:lnTo>
                <a:cubicBezTo>
                  <a:pt x="95562" y="3088781"/>
                  <a:pt x="138958" y="3020054"/>
                  <a:pt x="182871" y="3024678"/>
                </a:cubicBezTo>
                <a:cubicBezTo>
                  <a:pt x="138662" y="2798901"/>
                  <a:pt x="138662" y="2798901"/>
                  <a:pt x="305944" y="2810127"/>
                </a:cubicBezTo>
                <a:cubicBezTo>
                  <a:pt x="246290" y="2658988"/>
                  <a:pt x="247386" y="2624324"/>
                  <a:pt x="326259" y="2596949"/>
                </a:cubicBezTo>
                <a:cubicBezTo>
                  <a:pt x="402195" y="2570407"/>
                  <a:pt x="485357" y="2575904"/>
                  <a:pt x="556280" y="2524080"/>
                </a:cubicBezTo>
                <a:cubicBezTo>
                  <a:pt x="498302" y="2335317"/>
                  <a:pt x="486850" y="2130710"/>
                  <a:pt x="358274" y="2014028"/>
                </a:cubicBezTo>
                <a:cubicBezTo>
                  <a:pt x="338015" y="1995898"/>
                  <a:pt x="325730" y="1940125"/>
                  <a:pt x="340119" y="1914129"/>
                </a:cubicBezTo>
                <a:cubicBezTo>
                  <a:pt x="391157" y="1817105"/>
                  <a:pt x="329468" y="1592503"/>
                  <a:pt x="478258" y="1606217"/>
                </a:cubicBezTo>
                <a:cubicBezTo>
                  <a:pt x="496627" y="1607581"/>
                  <a:pt x="514137" y="1590108"/>
                  <a:pt x="500664" y="1556554"/>
                </a:cubicBezTo>
                <a:cubicBezTo>
                  <a:pt x="454384" y="1442049"/>
                  <a:pt x="514266" y="1463610"/>
                  <a:pt x="551219" y="1459414"/>
                </a:cubicBezTo>
                <a:cubicBezTo>
                  <a:pt x="595940" y="1454776"/>
                  <a:pt x="644530" y="1511622"/>
                  <a:pt x="687152" y="1466109"/>
                </a:cubicBezTo>
                <a:cubicBezTo>
                  <a:pt x="679388" y="1405223"/>
                  <a:pt x="643786" y="1397333"/>
                  <a:pt x="619370" y="1372761"/>
                </a:cubicBezTo>
                <a:cubicBezTo>
                  <a:pt x="548020" y="1300280"/>
                  <a:pt x="490448" y="1221065"/>
                  <a:pt x="491520" y="1080052"/>
                </a:cubicBezTo>
                <a:cubicBezTo>
                  <a:pt x="492222" y="966113"/>
                  <a:pt x="487698" y="864105"/>
                  <a:pt x="589761" y="854014"/>
                </a:cubicBezTo>
                <a:cubicBezTo>
                  <a:pt x="605798" y="852486"/>
                  <a:pt x="614435" y="839840"/>
                  <a:pt x="617929" y="821285"/>
                </a:cubicBezTo>
                <a:cubicBezTo>
                  <a:pt x="606975" y="799992"/>
                  <a:pt x="596528" y="778040"/>
                  <a:pt x="583503" y="760897"/>
                </a:cubicBezTo>
                <a:cubicBezTo>
                  <a:pt x="539748" y="704450"/>
                  <a:pt x="526482" y="633687"/>
                  <a:pt x="515241" y="560313"/>
                </a:cubicBezTo>
                <a:cubicBezTo>
                  <a:pt x="508001" y="513531"/>
                  <a:pt x="499292" y="467166"/>
                  <a:pt x="480798" y="423850"/>
                </a:cubicBezTo>
                <a:cubicBezTo>
                  <a:pt x="469533" y="397046"/>
                  <a:pt x="455191" y="375704"/>
                  <a:pt x="436755" y="361124"/>
                </a:cubicBezTo>
                <a:cubicBezTo>
                  <a:pt x="420701" y="347903"/>
                  <a:pt x="416284" y="334407"/>
                  <a:pt x="428051" y="314763"/>
                </a:cubicBezTo>
                <a:cubicBezTo>
                  <a:pt x="461326" y="258432"/>
                  <a:pt x="476043" y="191375"/>
                  <a:pt x="457954" y="104693"/>
                </a:cubicBezTo>
                <a:cubicBezTo>
                  <a:pt x="452484" y="78523"/>
                  <a:pt x="457495" y="58007"/>
                  <a:pt x="472694" y="52392"/>
                </a:cubicBezTo>
                <a:cubicBezTo>
                  <a:pt x="488509" y="46345"/>
                  <a:pt x="501512" y="36363"/>
                  <a:pt x="512572" y="2368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pole tekstowe 4">
            <a:extLst>
              <a:ext uri="{FF2B5EF4-FFF2-40B4-BE49-F238E27FC236}">
                <a16:creationId xmlns:a16="http://schemas.microsoft.com/office/drawing/2014/main" id="{30FD2FD9-B709-4675-94FB-866E85334C65}"/>
              </a:ext>
            </a:extLst>
          </p:cNvPr>
          <p:cNvGraphicFramePr/>
          <p:nvPr>
            <p:extLst>
              <p:ext uri="{D42A27DB-BD31-4B8C-83A1-F6EECF244321}">
                <p14:modId xmlns:p14="http://schemas.microsoft.com/office/powerpoint/2010/main" val="4163173655"/>
              </p:ext>
            </p:extLst>
          </p:nvPr>
        </p:nvGraphicFramePr>
        <p:xfrm>
          <a:off x="5550568" y="713312"/>
          <a:ext cx="5803231" cy="549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61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FB26DF34-FBF7-4992-829D-1AD9F391D0E4}"/>
              </a:ext>
            </a:extLst>
          </p:cNvPr>
          <p:cNvSpPr txBox="1"/>
          <p:nvPr/>
        </p:nvSpPr>
        <p:spPr>
          <a:xfrm>
            <a:off x="1521791" y="483704"/>
            <a:ext cx="9468678"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mn-lt"/>
                <a:cs typeface="+mn-lt"/>
              </a:rPr>
              <a:t>Szczególnym problemem są zaburzenia lękowe, w przebiegu których dziecko odmawia chodzenia do szkoły, co skutkuje wieloma godzinami nieobecności na lekcjach. Rodzice, często po uzgodnieniach z nauczycielami, wnioskują o nauczanie indywidualne dziecka w domu. Taka forma realizowania obowiązku szkolnego w przypadku dzieci cierpiących na zaburzenia lękowe może im jeszcze bardziej zaszkodzić! Wycofanie dziecka ze środowiska szkolnego umacnia je w przekonaniu, że trudnych sytuacji trzeba unikać zamiast je rozwiązywać, czyli utrwala dysfunkcjonalny, lękowy mechanizm radzenia sobie z problemami. Późniejsza próba powrotu do nauki razem z klasą może okazać się o wiele trudniejsza – odnalezienie swojego miejsca w zżytej ze sobą społeczności klasowej po długiej nieobecności jest dużym wyzwaniem, a niepowodzenie może jeszcze bardziej nasilić lęk dziecka i jego niechęć do szkoły.</a:t>
            </a:r>
            <a:endParaRPr lang="pl-PL" sz="2400"/>
          </a:p>
          <a:p>
            <a:pPr algn="ctr"/>
            <a:endParaRPr lang="en-US" sz="2400" dirty="0">
              <a:latin typeface="Calibri"/>
              <a:cs typeface="Calibri"/>
            </a:endParaRPr>
          </a:p>
        </p:txBody>
      </p:sp>
    </p:spTree>
    <p:extLst>
      <p:ext uri="{BB962C8B-B14F-4D97-AF65-F5344CB8AC3E}">
        <p14:creationId xmlns:p14="http://schemas.microsoft.com/office/powerpoint/2010/main" val="280147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2" name="Rectangle 11">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pole tekstowe 1">
            <a:extLst>
              <a:ext uri="{FF2B5EF4-FFF2-40B4-BE49-F238E27FC236}">
                <a16:creationId xmlns:a16="http://schemas.microsoft.com/office/drawing/2014/main" id="{CA55C794-EA5E-4330-B73D-98D676EFCFD8}"/>
              </a:ext>
            </a:extLst>
          </p:cNvPr>
          <p:cNvSpPr txBox="1"/>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i="1">
                <a:latin typeface="+mj-lt"/>
                <a:ea typeface="+mj-ea"/>
                <a:cs typeface="+mj-cs"/>
              </a:rPr>
              <a:t>Czego potrzebuje dziecko odczuwające uogólniony lęk szkolny?</a:t>
            </a:r>
          </a:p>
        </p:txBody>
      </p:sp>
      <p:graphicFrame>
        <p:nvGraphicFramePr>
          <p:cNvPr id="5" name="pole tekstowe 2">
            <a:extLst>
              <a:ext uri="{FF2B5EF4-FFF2-40B4-BE49-F238E27FC236}">
                <a16:creationId xmlns:a16="http://schemas.microsoft.com/office/drawing/2014/main" id="{180FFD5E-ECFB-410A-8C3F-F5C023A053B1}"/>
              </a:ext>
            </a:extLst>
          </p:cNvPr>
          <p:cNvGraphicFramePr/>
          <p:nvPr>
            <p:extLst>
              <p:ext uri="{D42A27DB-BD31-4B8C-83A1-F6EECF244321}">
                <p14:modId xmlns:p14="http://schemas.microsoft.com/office/powerpoint/2010/main" val="2827801746"/>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010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ole tekstowe 20">
            <a:extLst>
              <a:ext uri="{FF2B5EF4-FFF2-40B4-BE49-F238E27FC236}">
                <a16:creationId xmlns:a16="http://schemas.microsoft.com/office/drawing/2014/main" id="{DBCC4651-DC13-4F3D-A6E6-0BA16570F94C}"/>
              </a:ext>
            </a:extLst>
          </p:cNvPr>
          <p:cNvSpPr txBox="1"/>
          <p:nvPr/>
        </p:nvSpPr>
        <p:spPr>
          <a:xfrm>
            <a:off x="1091096" y="2813877"/>
            <a:ext cx="1000980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2600" dirty="0">
                <a:latin typeface="Calibri"/>
              </a:rPr>
              <a:t>Zadaniem osoby dorosłej jest </a:t>
            </a:r>
            <a:r>
              <a:rPr lang="pl-PL" sz="2600" b="1" dirty="0">
                <a:latin typeface="Calibri"/>
              </a:rPr>
              <a:t>nazwanie uczuć dziecka i towarzyszenie mu w konfrontacji z nimi </a:t>
            </a:r>
            <a:r>
              <a:rPr lang="pl-PL" sz="2600" dirty="0">
                <a:latin typeface="Calibri"/>
              </a:rPr>
              <a:t>(„</a:t>
            </a:r>
            <a:r>
              <a:rPr lang="en-US" sz="2600" i="1" dirty="0" err="1">
                <a:latin typeface="Calibri"/>
              </a:rPr>
              <a:t>Wiem</a:t>
            </a:r>
            <a:r>
              <a:rPr lang="en-US" sz="2600" i="1" dirty="0">
                <a:latin typeface="Calibri"/>
              </a:rPr>
              <a:t>, </a:t>
            </a:r>
            <a:r>
              <a:rPr lang="pl-PL" sz="2600" i="1" dirty="0">
                <a:latin typeface="Calibri"/>
              </a:rPr>
              <a:t>że trudno jest ci przychodzić</a:t>
            </a:r>
            <a:r>
              <a:rPr lang="en-US" sz="2600" i="1" dirty="0">
                <a:latin typeface="Calibri"/>
              </a:rPr>
              <a:t>do </a:t>
            </a:r>
            <a:r>
              <a:rPr lang="en-US" sz="2600" i="1" dirty="0" err="1">
                <a:latin typeface="Calibri"/>
              </a:rPr>
              <a:t>szko</a:t>
            </a:r>
            <a:r>
              <a:rPr lang="pl-PL" sz="2600" i="1" dirty="0" err="1">
                <a:latin typeface="Calibri"/>
              </a:rPr>
              <a:t>ły</a:t>
            </a:r>
            <a:r>
              <a:rPr lang="pl-PL" sz="2600" i="1" dirty="0">
                <a:latin typeface="Calibri"/>
              </a:rPr>
              <a:t>. To dla ciebie </a:t>
            </a:r>
            <a:r>
              <a:rPr lang="pl-PL" sz="2600" i="1" dirty="0" err="1">
                <a:latin typeface="Calibri"/>
              </a:rPr>
              <a:t>duż</a:t>
            </a:r>
            <a:r>
              <a:rPr lang="en-US" sz="2600" i="1" dirty="0">
                <a:latin typeface="Calibri"/>
              </a:rPr>
              <a:t>y problem. </a:t>
            </a:r>
            <a:r>
              <a:rPr lang="en-US" sz="2600" i="1" dirty="0" err="1">
                <a:latin typeface="Calibri"/>
              </a:rPr>
              <a:t>Chcia</a:t>
            </a:r>
            <a:r>
              <a:rPr lang="pl-PL" sz="2600" i="1" dirty="0">
                <a:latin typeface="Calibri"/>
              </a:rPr>
              <a:t>ł</a:t>
            </a:r>
            <a:r>
              <a:rPr lang="en-US" sz="2600" i="1" dirty="0">
                <a:latin typeface="Calibri"/>
              </a:rPr>
              <a:t>by</a:t>
            </a:r>
            <a:r>
              <a:rPr lang="pl-PL" sz="2600" i="1" dirty="0">
                <a:latin typeface="Calibri"/>
              </a:rPr>
              <a:t>ś</a:t>
            </a:r>
            <a:r>
              <a:rPr lang="en-US" sz="2600" i="1" dirty="0">
                <a:latin typeface="Calibri"/>
              </a:rPr>
              <a:t> o </a:t>
            </a:r>
            <a:r>
              <a:rPr lang="en-US" sz="2600" i="1" err="1">
                <a:latin typeface="Calibri"/>
              </a:rPr>
              <a:t>tym</a:t>
            </a:r>
            <a:r>
              <a:rPr lang="en-US" sz="2600" i="1" dirty="0">
                <a:latin typeface="Calibri"/>
              </a:rPr>
              <a:t> </a:t>
            </a:r>
            <a:r>
              <a:rPr lang="en-US" sz="2600" i="1" err="1">
                <a:latin typeface="Calibri"/>
              </a:rPr>
              <a:t>porozmawia</a:t>
            </a:r>
            <a:r>
              <a:rPr lang="pl-PL" sz="2600" i="1" dirty="0">
                <a:latin typeface="Calibri"/>
              </a:rPr>
              <a:t>ć</a:t>
            </a:r>
            <a:r>
              <a:rPr lang="en-US" sz="2600" i="1" dirty="0">
                <a:latin typeface="Calibri"/>
              </a:rPr>
              <a:t>?</a:t>
            </a:r>
            <a:r>
              <a:rPr lang="pl-PL" sz="2600" dirty="0">
                <a:latin typeface="Calibri"/>
              </a:rPr>
              <a:t>”</a:t>
            </a:r>
            <a:r>
              <a:rPr lang="en-US" sz="2600" dirty="0">
                <a:latin typeface="Calibri"/>
              </a:rPr>
              <a:t>). </a:t>
            </a:r>
            <a:endParaRPr lang="pl-PL" sz="2600"/>
          </a:p>
          <a:p>
            <a:pPr algn="ctr"/>
            <a:r>
              <a:rPr lang="en-US" sz="2600" dirty="0">
                <a:latin typeface="Calibri"/>
              </a:rPr>
              <a:t>W </a:t>
            </a:r>
            <a:r>
              <a:rPr lang="en-US" sz="2600" dirty="0" err="1">
                <a:latin typeface="Calibri"/>
              </a:rPr>
              <a:t>trakcie</a:t>
            </a:r>
            <a:r>
              <a:rPr lang="en-US" sz="2600" dirty="0">
                <a:latin typeface="Calibri"/>
              </a:rPr>
              <a:t> </a:t>
            </a:r>
            <a:r>
              <a:rPr lang="en-US" sz="2600" dirty="0" err="1">
                <a:latin typeface="Calibri"/>
              </a:rPr>
              <a:t>rozm</a:t>
            </a:r>
            <a:r>
              <a:rPr lang="pl-PL" sz="2600" dirty="0">
                <a:latin typeface="Calibri"/>
              </a:rPr>
              <a:t>ó</a:t>
            </a:r>
            <a:r>
              <a:rPr lang="en-US" sz="2600" dirty="0">
                <a:latin typeface="Calibri"/>
              </a:rPr>
              <a:t>w </a:t>
            </a:r>
            <a:r>
              <a:rPr lang="en-US" sz="2600" b="1" dirty="0" err="1">
                <a:latin typeface="Calibri"/>
              </a:rPr>
              <a:t>nale</a:t>
            </a:r>
            <a:r>
              <a:rPr lang="pl-PL" sz="2600" b="1" dirty="0">
                <a:latin typeface="Calibri"/>
              </a:rPr>
              <a:t>ż</a:t>
            </a:r>
            <a:r>
              <a:rPr lang="en-US" sz="2600" b="1" dirty="0">
                <a:latin typeface="Calibri"/>
              </a:rPr>
              <a:t>y </a:t>
            </a:r>
            <a:r>
              <a:rPr lang="en-US" sz="2600" b="1" dirty="0" err="1">
                <a:latin typeface="Calibri"/>
              </a:rPr>
              <a:t>pokazywa</a:t>
            </a:r>
            <a:r>
              <a:rPr lang="pl-PL" sz="2600" b="1" dirty="0">
                <a:latin typeface="Calibri"/>
              </a:rPr>
              <a:t>ć</a:t>
            </a:r>
            <a:r>
              <a:rPr lang="en-US" sz="2600" b="1" dirty="0">
                <a:latin typeface="Calibri"/>
              </a:rPr>
              <a:t> </a:t>
            </a:r>
            <a:r>
              <a:rPr lang="en-US" sz="2600" b="1" dirty="0" err="1">
                <a:latin typeface="Calibri"/>
              </a:rPr>
              <a:t>dzieciom</a:t>
            </a:r>
            <a:r>
              <a:rPr lang="en-US" sz="2600" b="1" dirty="0">
                <a:latin typeface="Calibri"/>
              </a:rPr>
              <a:t>, </a:t>
            </a:r>
            <a:r>
              <a:rPr lang="pl-PL" sz="2600" b="1" dirty="0">
                <a:latin typeface="Calibri"/>
              </a:rPr>
              <a:t>ż</a:t>
            </a:r>
            <a:r>
              <a:rPr lang="en-US" sz="2600" b="1" dirty="0">
                <a:latin typeface="Calibri"/>
              </a:rPr>
              <a:t>e l</a:t>
            </a:r>
            <a:r>
              <a:rPr lang="pl-PL" sz="2600" b="1" dirty="0">
                <a:latin typeface="Calibri"/>
              </a:rPr>
              <a:t>ę</a:t>
            </a:r>
            <a:r>
              <a:rPr lang="en-US" sz="2600" b="1" dirty="0">
                <a:latin typeface="Calibri"/>
              </a:rPr>
              <a:t>k jest </a:t>
            </a:r>
            <a:r>
              <a:rPr lang="en-US" sz="2600" b="1" dirty="0" err="1">
                <a:latin typeface="Calibri"/>
              </a:rPr>
              <a:t>uczuciem</a:t>
            </a:r>
            <a:r>
              <a:rPr lang="en-US" sz="2600" b="1" dirty="0">
                <a:latin typeface="Calibri"/>
              </a:rPr>
              <a:t>, </a:t>
            </a:r>
            <a:r>
              <a:rPr lang="en-US" sz="2600" b="1" dirty="0" err="1">
                <a:latin typeface="Calibri"/>
              </a:rPr>
              <a:t>kt</a:t>
            </a:r>
            <a:r>
              <a:rPr lang="pl-PL" sz="2600" b="1" dirty="0" err="1">
                <a:latin typeface="Calibri"/>
              </a:rPr>
              <a:t>óre</a:t>
            </a:r>
            <a:r>
              <a:rPr lang="pl-PL" sz="2600" b="1" dirty="0">
                <a:latin typeface="Calibri"/>
              </a:rPr>
              <a:t> towarzyszy wszystkim ludziom</a:t>
            </a:r>
            <a:r>
              <a:rPr lang="pl-PL" sz="2600" dirty="0">
                <a:latin typeface="Calibri"/>
              </a:rPr>
              <a:t>, i nie dość</a:t>
            </a:r>
            <a:r>
              <a:rPr lang="en-US" sz="2600" dirty="0">
                <a:latin typeface="Calibri"/>
              </a:rPr>
              <a:t>, </a:t>
            </a:r>
            <a:r>
              <a:rPr lang="pl-PL" sz="2600" b="1" dirty="0">
                <a:latin typeface="Calibri"/>
              </a:rPr>
              <a:t>że nie ma w nim nic złego</a:t>
            </a:r>
            <a:r>
              <a:rPr lang="pl-PL" sz="2600" dirty="0">
                <a:latin typeface="Calibri"/>
              </a:rPr>
              <a:t>, to </a:t>
            </a:r>
            <a:r>
              <a:rPr lang="pl-PL" sz="2600" b="1" dirty="0">
                <a:latin typeface="Calibri"/>
              </a:rPr>
              <a:t>nawet jest potrzebny</a:t>
            </a:r>
            <a:r>
              <a:rPr lang="pl-PL" sz="2600" dirty="0">
                <a:latin typeface="Calibri"/>
              </a:rPr>
              <a:t>. </a:t>
            </a:r>
            <a:r>
              <a:rPr lang="pl-PL" sz="2600" b="1" dirty="0">
                <a:latin typeface="Calibri"/>
              </a:rPr>
              <a:t>Pomóż</a:t>
            </a:r>
            <a:r>
              <a:rPr lang="en-US" sz="2600" b="1" dirty="0">
                <a:latin typeface="Calibri"/>
              </a:rPr>
              <a:t> </a:t>
            </a:r>
            <a:r>
              <a:rPr lang="en-US" sz="2600" b="1" dirty="0" err="1">
                <a:latin typeface="Calibri"/>
              </a:rPr>
              <a:t>dziecku</a:t>
            </a:r>
            <a:r>
              <a:rPr lang="en-US" sz="2600" b="1" dirty="0">
                <a:latin typeface="Calibri"/>
              </a:rPr>
              <a:t> </a:t>
            </a:r>
            <a:r>
              <a:rPr lang="en-US" sz="2600" b="1" dirty="0" err="1">
                <a:latin typeface="Calibri"/>
              </a:rPr>
              <a:t>nazwa</a:t>
            </a:r>
            <a:r>
              <a:rPr lang="pl-PL" sz="2600" b="1" dirty="0">
                <a:latin typeface="Calibri"/>
              </a:rPr>
              <a:t>ć</a:t>
            </a:r>
            <a:r>
              <a:rPr lang="en-US" sz="2600" b="1" dirty="0">
                <a:latin typeface="Calibri"/>
              </a:rPr>
              <a:t>,</a:t>
            </a:r>
            <a:r>
              <a:rPr lang="en-US" sz="2600" b="1" dirty="0" err="1">
                <a:latin typeface="Calibri"/>
              </a:rPr>
              <a:t>czego</a:t>
            </a:r>
            <a:r>
              <a:rPr lang="en-US" sz="2600" b="1" dirty="0">
                <a:latin typeface="Calibri"/>
              </a:rPr>
              <a:t> </a:t>
            </a:r>
            <a:r>
              <a:rPr lang="en-US" sz="2600" b="1" dirty="0" err="1">
                <a:latin typeface="Calibri"/>
              </a:rPr>
              <a:t>si</a:t>
            </a:r>
            <a:r>
              <a:rPr lang="pl-PL" sz="2600" b="1" dirty="0">
                <a:latin typeface="Calibri"/>
              </a:rPr>
              <a:t>ę</a:t>
            </a:r>
            <a:r>
              <a:rPr lang="en-US" sz="2600" b="1" dirty="0">
                <a:latin typeface="Calibri"/>
              </a:rPr>
              <a:t> </a:t>
            </a:r>
            <a:r>
              <a:rPr lang="en-US" sz="2600" b="1" dirty="0" err="1">
                <a:latin typeface="Calibri"/>
              </a:rPr>
              <a:t>boi</a:t>
            </a:r>
            <a:r>
              <a:rPr lang="pl-PL" sz="2600" dirty="0">
                <a:latin typeface="Calibri"/>
              </a:rPr>
              <a:t>. </a:t>
            </a:r>
            <a:r>
              <a:rPr lang="en-US" sz="2600" dirty="0" err="1">
                <a:latin typeface="Calibri"/>
              </a:rPr>
              <a:t>Najgorzej</a:t>
            </a:r>
            <a:r>
              <a:rPr lang="en-US" sz="2600" dirty="0">
                <a:latin typeface="Calibri"/>
              </a:rPr>
              <a:t> jest, </a:t>
            </a:r>
            <a:r>
              <a:rPr lang="en-US" sz="2600" dirty="0" err="1">
                <a:latin typeface="Calibri"/>
              </a:rPr>
              <a:t>gdy</a:t>
            </a:r>
            <a:r>
              <a:rPr lang="en-US" sz="2600" dirty="0">
                <a:latin typeface="Calibri"/>
              </a:rPr>
              <a:t> </a:t>
            </a:r>
            <a:r>
              <a:rPr lang="en-US" sz="2600" dirty="0" err="1">
                <a:latin typeface="Calibri"/>
              </a:rPr>
              <a:t>cz</a:t>
            </a:r>
            <a:r>
              <a:rPr lang="pl-PL" sz="2600" dirty="0">
                <a:latin typeface="Calibri"/>
              </a:rPr>
              <a:t>ł</a:t>
            </a:r>
            <a:r>
              <a:rPr lang="en-US" sz="2600" dirty="0" err="1">
                <a:latin typeface="Calibri"/>
              </a:rPr>
              <a:t>owiek</a:t>
            </a:r>
            <a:r>
              <a:rPr lang="en-US" sz="2600" dirty="0">
                <a:latin typeface="Calibri"/>
              </a:rPr>
              <a:t> </a:t>
            </a:r>
            <a:r>
              <a:rPr lang="en-US" sz="2600" dirty="0" err="1">
                <a:latin typeface="Calibri"/>
              </a:rPr>
              <a:t>boi</a:t>
            </a:r>
            <a:r>
              <a:rPr lang="en-US" sz="2600" dirty="0">
                <a:latin typeface="Calibri"/>
              </a:rPr>
              <a:t> </a:t>
            </a:r>
            <a:r>
              <a:rPr lang="en-US" sz="2600" dirty="0" err="1">
                <a:latin typeface="Calibri"/>
              </a:rPr>
              <a:t>si</a:t>
            </a:r>
            <a:r>
              <a:rPr lang="pl-PL" sz="2600" dirty="0">
                <a:latin typeface="Calibri"/>
              </a:rPr>
              <a:t>ę, ale nie wie czego. Lęk zalewa go wtedy w najbardziej nieoczekiwanych sytuacjach i </a:t>
            </a:r>
            <a:r>
              <a:rPr lang="pl-PL" sz="2600" dirty="0" err="1">
                <a:latin typeface="Calibri"/>
              </a:rPr>
              <a:t>czł</a:t>
            </a:r>
            <a:r>
              <a:rPr lang="en-US" sz="2600" dirty="0" err="1">
                <a:latin typeface="Calibri"/>
              </a:rPr>
              <a:t>owiek</a:t>
            </a:r>
            <a:r>
              <a:rPr lang="en-US" sz="2600" dirty="0">
                <a:latin typeface="Calibri"/>
              </a:rPr>
              <a:t> </a:t>
            </a:r>
            <a:r>
              <a:rPr lang="en-US" sz="2600" dirty="0" err="1">
                <a:latin typeface="Calibri"/>
              </a:rPr>
              <a:t>nie</a:t>
            </a:r>
            <a:r>
              <a:rPr lang="en-US" sz="2600" dirty="0">
                <a:latin typeface="Calibri"/>
              </a:rPr>
              <a:t> </a:t>
            </a:r>
            <a:r>
              <a:rPr lang="en-US" sz="2600" dirty="0" err="1">
                <a:latin typeface="Calibri"/>
              </a:rPr>
              <a:t>mo</a:t>
            </a:r>
            <a:r>
              <a:rPr lang="pl-PL" sz="2600" dirty="0">
                <a:latin typeface="Calibri"/>
              </a:rPr>
              <a:t>że racjonalnie sobie z nim poradzić</a:t>
            </a:r>
            <a:r>
              <a:rPr lang="en-US" sz="2600" dirty="0">
                <a:latin typeface="Calibri"/>
              </a:rPr>
              <a:t>. </a:t>
            </a:r>
            <a:endParaRPr lang="en-US" sz="2600">
              <a:latin typeface="Calibri"/>
              <a:cs typeface="Calibri"/>
            </a:endParaRPr>
          </a:p>
        </p:txBody>
      </p:sp>
    </p:spTree>
    <p:extLst>
      <p:ext uri="{BB962C8B-B14F-4D97-AF65-F5344CB8AC3E}">
        <p14:creationId xmlns:p14="http://schemas.microsoft.com/office/powerpoint/2010/main" val="402787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graphicFrame>
        <p:nvGraphicFramePr>
          <p:cNvPr id="4" name="pole tekstowe 1">
            <a:extLst>
              <a:ext uri="{FF2B5EF4-FFF2-40B4-BE49-F238E27FC236}">
                <a16:creationId xmlns:a16="http://schemas.microsoft.com/office/drawing/2014/main" id="{2E3AF25E-BF24-4977-B5CE-9B1CC5A91D8C}"/>
              </a:ext>
            </a:extLst>
          </p:cNvPr>
          <p:cNvGraphicFramePr/>
          <p:nvPr>
            <p:extLst>
              <p:ext uri="{D42A27DB-BD31-4B8C-83A1-F6EECF244321}">
                <p14:modId xmlns:p14="http://schemas.microsoft.com/office/powerpoint/2010/main" val="1900946275"/>
              </p:ext>
            </p:extLst>
          </p:nvPr>
        </p:nvGraphicFramePr>
        <p:xfrm>
          <a:off x="838200" y="2028825"/>
          <a:ext cx="10515600"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49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6" name="Rectangle 10">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2">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graphicFrame>
        <p:nvGraphicFramePr>
          <p:cNvPr id="8" name="pole tekstowe 1">
            <a:extLst>
              <a:ext uri="{FF2B5EF4-FFF2-40B4-BE49-F238E27FC236}">
                <a16:creationId xmlns:a16="http://schemas.microsoft.com/office/drawing/2014/main" id="{685DDF77-C835-42E7-808F-71AB6D96FC86}"/>
              </a:ext>
            </a:extLst>
          </p:cNvPr>
          <p:cNvGraphicFramePr/>
          <p:nvPr>
            <p:extLst>
              <p:ext uri="{D42A27DB-BD31-4B8C-83A1-F6EECF244321}">
                <p14:modId xmlns:p14="http://schemas.microsoft.com/office/powerpoint/2010/main" val="2525621039"/>
              </p:ext>
            </p:extLst>
          </p:nvPr>
        </p:nvGraphicFramePr>
        <p:xfrm>
          <a:off x="838200" y="2028825"/>
          <a:ext cx="10515600"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35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5" name="Rectangle 14">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graphicFrame>
        <p:nvGraphicFramePr>
          <p:cNvPr id="8" name="pole tekstowe 1">
            <a:extLst>
              <a:ext uri="{FF2B5EF4-FFF2-40B4-BE49-F238E27FC236}">
                <a16:creationId xmlns:a16="http://schemas.microsoft.com/office/drawing/2014/main" id="{685DDF77-C835-42E7-808F-71AB6D96FC86}"/>
              </a:ext>
            </a:extLst>
          </p:cNvPr>
          <p:cNvGraphicFramePr/>
          <p:nvPr>
            <p:extLst>
              <p:ext uri="{D42A27DB-BD31-4B8C-83A1-F6EECF244321}">
                <p14:modId xmlns:p14="http://schemas.microsoft.com/office/powerpoint/2010/main" val="1530070758"/>
              </p:ext>
            </p:extLst>
          </p:nvPr>
        </p:nvGraphicFramePr>
        <p:xfrm>
          <a:off x="838200" y="2028825"/>
          <a:ext cx="10515600"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1601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364E786-F783-4741-B785-6C2999B60543}"/>
              </a:ext>
            </a:extLst>
          </p:cNvPr>
          <p:cNvSpPr txBox="1"/>
          <p:nvPr/>
        </p:nvSpPr>
        <p:spPr>
          <a:xfrm>
            <a:off x="958574" y="1024835"/>
            <a:ext cx="1005398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2800" dirty="0">
                <a:ea typeface="+mn-lt"/>
                <a:cs typeface="+mn-lt"/>
              </a:rPr>
              <a:t>Aby skutecznie pomóc dziecku cierpiącemu na fobię szkolną, trzeba włączyć do współpracy szkołę – wychowawców, nauczycieli, pedagoga lub psychologa szkolnego. Należy dążyć do stworzenia dziecku ciepłej, życzliwej atmosfery w klasie. W początkowym okresie może być konieczne stopniowe wprowadzanie dziecka do zespołu klasowego, obniżenie wymagań, nieodpytywanie na forum klasy. Warto zadbać, aby dziecko miało możliwość zwrócenia się do psychologa lub pedagoga szkolnego, gdy nasilenie objawów lękowych będzie zbyt duże, aby samo sobie poradziło.</a:t>
            </a:r>
            <a:endParaRPr lang="pl-PL" dirty="0"/>
          </a:p>
          <a:p>
            <a:pPr algn="ctr"/>
            <a:endParaRPr lang="pl-PL" sz="2800" dirty="0">
              <a:latin typeface="Calibri"/>
              <a:cs typeface="Calibri"/>
            </a:endParaRPr>
          </a:p>
        </p:txBody>
      </p:sp>
    </p:spTree>
    <p:extLst>
      <p:ext uri="{BB962C8B-B14F-4D97-AF65-F5344CB8AC3E}">
        <p14:creationId xmlns:p14="http://schemas.microsoft.com/office/powerpoint/2010/main" val="271061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0" name="Rectangle 9">
            <a:extLst>
              <a:ext uri="{FF2B5EF4-FFF2-40B4-BE49-F238E27FC236}">
                <a16:creationId xmlns:a16="http://schemas.microsoft.com/office/drawing/2014/main" id="{082FD8D3-C74C-4B1D-A596-F090EE1A2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D3D6B5C-B8B4-4071-9480-DEE5EC781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ole tekstowe 1">
            <a:extLst>
              <a:ext uri="{FF2B5EF4-FFF2-40B4-BE49-F238E27FC236}">
                <a16:creationId xmlns:a16="http://schemas.microsoft.com/office/drawing/2014/main" id="{C89F7B26-4F8F-45B8-A31E-C7EBB357533E}"/>
              </a:ext>
            </a:extLst>
          </p:cNvPr>
          <p:cNvSpPr txBox="1"/>
          <p:nvPr/>
        </p:nvSpPr>
        <p:spPr>
          <a:xfrm>
            <a:off x="1768928" y="2242457"/>
            <a:ext cx="3731849" cy="237308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i="1">
                <a:solidFill>
                  <a:srgbClr val="FFFFFF"/>
                </a:solidFill>
                <a:latin typeface="+mj-lt"/>
                <a:ea typeface="+mj-ea"/>
                <a:cs typeface="+mj-cs"/>
              </a:rPr>
              <a:t>Czy zaburzenia lękowe można wyleczyć?</a:t>
            </a:r>
            <a:endParaRPr lang="en-US" sz="4000" i="1">
              <a:solidFill>
                <a:srgbClr val="FFFFFF"/>
              </a:solidFill>
              <a:latin typeface="+mj-lt"/>
              <a:ea typeface="+mj-ea"/>
              <a:cs typeface="+mj-cs"/>
            </a:endParaRPr>
          </a:p>
        </p:txBody>
      </p:sp>
      <p:sp>
        <p:nvSpPr>
          <p:cNvPr id="3" name="pole tekstowe 2">
            <a:extLst>
              <a:ext uri="{FF2B5EF4-FFF2-40B4-BE49-F238E27FC236}">
                <a16:creationId xmlns:a16="http://schemas.microsoft.com/office/drawing/2014/main" id="{32009716-46C1-4F32-8FDD-572B4A11D38E}"/>
              </a:ext>
            </a:extLst>
          </p:cNvPr>
          <p:cNvSpPr txBox="1"/>
          <p:nvPr/>
        </p:nvSpPr>
        <p:spPr>
          <a:xfrm>
            <a:off x="6736419" y="713313"/>
            <a:ext cx="4617381" cy="54313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Aft>
                <a:spcPts val="600"/>
              </a:spcAft>
            </a:pPr>
            <a:r>
              <a:rPr lang="en-US" sz="2000" dirty="0"/>
              <a:t>W </a:t>
            </a:r>
            <a:r>
              <a:rPr lang="en-US" sz="2000" dirty="0" err="1"/>
              <a:t>większości</a:t>
            </a:r>
            <a:r>
              <a:rPr lang="en-US" sz="2000" dirty="0"/>
              <a:t> </a:t>
            </a:r>
            <a:r>
              <a:rPr lang="en-US" sz="2000" dirty="0" err="1"/>
              <a:t>przypadków</a:t>
            </a:r>
            <a:r>
              <a:rPr lang="en-US" sz="2000" dirty="0"/>
              <a:t> </a:t>
            </a:r>
            <a:r>
              <a:rPr lang="en-US" sz="2000" dirty="0" err="1"/>
              <a:t>zaburzenia</a:t>
            </a:r>
            <a:r>
              <a:rPr lang="en-US" sz="2000" dirty="0"/>
              <a:t> </a:t>
            </a:r>
            <a:r>
              <a:rPr lang="en-US" sz="2000" dirty="0" err="1"/>
              <a:t>lękowe</a:t>
            </a:r>
            <a:r>
              <a:rPr lang="en-US" sz="2000" dirty="0"/>
              <a:t> u </a:t>
            </a:r>
            <a:r>
              <a:rPr lang="en-US" sz="2000" dirty="0" err="1"/>
              <a:t>dzieci</a:t>
            </a:r>
            <a:r>
              <a:rPr lang="en-US" sz="2000" dirty="0"/>
              <a:t> </a:t>
            </a:r>
            <a:r>
              <a:rPr lang="en-US" sz="2000" dirty="0" err="1"/>
              <a:t>i</a:t>
            </a:r>
            <a:r>
              <a:rPr lang="en-US" sz="2000" dirty="0"/>
              <a:t> </a:t>
            </a:r>
            <a:r>
              <a:rPr lang="en-US" sz="2000" dirty="0" err="1"/>
              <a:t>nastolatków</a:t>
            </a:r>
            <a:r>
              <a:rPr lang="en-US" sz="2000" dirty="0"/>
              <a:t> </a:t>
            </a:r>
            <a:r>
              <a:rPr lang="en-US" sz="2000" dirty="0" err="1"/>
              <a:t>ustępują</a:t>
            </a:r>
            <a:r>
              <a:rPr lang="en-US" sz="2000" dirty="0"/>
              <a:t> w </a:t>
            </a:r>
            <a:r>
              <a:rPr lang="en-US" sz="2000" dirty="0" err="1"/>
              <a:t>wyniku</a:t>
            </a:r>
            <a:r>
              <a:rPr lang="en-US" sz="2000" dirty="0"/>
              <a:t> </a:t>
            </a:r>
            <a:r>
              <a:rPr lang="en-US" sz="2000" dirty="0" err="1"/>
              <a:t>odpowiedniego</a:t>
            </a:r>
            <a:r>
              <a:rPr lang="en-US" sz="2000" dirty="0"/>
              <a:t> </a:t>
            </a:r>
            <a:r>
              <a:rPr lang="en-US" sz="2000" dirty="0" err="1"/>
              <a:t>leczenia</a:t>
            </a:r>
            <a:r>
              <a:rPr lang="en-US" sz="2000" dirty="0"/>
              <a:t>. </a:t>
            </a:r>
            <a:r>
              <a:rPr lang="en-US" sz="2000" dirty="0" err="1"/>
              <a:t>Zdarza</a:t>
            </a:r>
            <a:r>
              <a:rPr lang="en-US" sz="2000" dirty="0"/>
              <a:t> </a:t>
            </a:r>
            <a:r>
              <a:rPr lang="en-US" sz="2000" dirty="0" err="1"/>
              <a:t>się</a:t>
            </a:r>
            <a:r>
              <a:rPr lang="en-US" sz="2000" dirty="0"/>
              <a:t>, </a:t>
            </a:r>
            <a:r>
              <a:rPr lang="en-US" sz="2000" dirty="0" err="1"/>
              <a:t>że</a:t>
            </a:r>
            <a:r>
              <a:rPr lang="en-US" sz="2000" dirty="0"/>
              <a:t> </a:t>
            </a:r>
            <a:r>
              <a:rPr lang="en-US" sz="2000" dirty="0" err="1"/>
              <a:t>delikatny</a:t>
            </a:r>
            <a:r>
              <a:rPr lang="en-US" sz="2000" dirty="0"/>
              <a:t> „</a:t>
            </a:r>
            <a:r>
              <a:rPr lang="en-US" sz="2000" dirty="0" err="1"/>
              <a:t>rys</a:t>
            </a:r>
            <a:r>
              <a:rPr lang="en-US" sz="2000" dirty="0"/>
              <a:t>” </a:t>
            </a:r>
            <a:r>
              <a:rPr lang="en-US" sz="2000" dirty="0" err="1"/>
              <a:t>lękowy</a:t>
            </a:r>
            <a:r>
              <a:rPr lang="en-US" sz="2000" dirty="0"/>
              <a:t> u </a:t>
            </a:r>
            <a:r>
              <a:rPr lang="en-US" sz="2000" dirty="0" err="1"/>
              <a:t>nich</a:t>
            </a:r>
            <a:r>
              <a:rPr lang="en-US" sz="2000" dirty="0"/>
              <a:t> </a:t>
            </a:r>
            <a:r>
              <a:rPr lang="en-US" sz="2000" dirty="0" err="1"/>
              <a:t>pozostaje</a:t>
            </a:r>
            <a:r>
              <a:rPr lang="en-US" sz="2000" dirty="0"/>
              <a:t>, ale </a:t>
            </a:r>
            <a:r>
              <a:rPr lang="en-US" sz="2000" dirty="0" err="1"/>
              <a:t>mimo</a:t>
            </a:r>
            <a:r>
              <a:rPr lang="en-US" sz="2000" dirty="0"/>
              <a:t> </a:t>
            </a:r>
            <a:r>
              <a:rPr lang="en-US" sz="2000" dirty="0" err="1"/>
              <a:t>tego</a:t>
            </a:r>
            <a:r>
              <a:rPr lang="en-US" sz="2000" dirty="0"/>
              <a:t> w </a:t>
            </a:r>
            <a:r>
              <a:rPr lang="en-US" sz="2000" dirty="0" err="1"/>
              <a:t>dalszym</a:t>
            </a:r>
            <a:r>
              <a:rPr lang="en-US" sz="2000" dirty="0"/>
              <a:t> </a:t>
            </a:r>
            <a:r>
              <a:rPr lang="en-US" sz="2000" dirty="0" err="1"/>
              <a:t>okresie</a:t>
            </a:r>
            <a:r>
              <a:rPr lang="en-US" sz="2000" dirty="0"/>
              <a:t> </a:t>
            </a:r>
            <a:r>
              <a:rPr lang="en-US" sz="2000" dirty="0" err="1"/>
              <a:t>rozwoju</a:t>
            </a:r>
            <a:r>
              <a:rPr lang="en-US" sz="2000" dirty="0"/>
              <a:t> </a:t>
            </a:r>
            <a:r>
              <a:rPr lang="en-US" sz="2000" dirty="0" err="1"/>
              <a:t>i</a:t>
            </a:r>
            <a:r>
              <a:rPr lang="en-US" sz="2000" dirty="0"/>
              <a:t> </a:t>
            </a:r>
            <a:r>
              <a:rPr lang="en-US" sz="2000" dirty="0" err="1"/>
              <a:t>dorosłości</a:t>
            </a:r>
            <a:r>
              <a:rPr lang="en-US" sz="2000" dirty="0"/>
              <a:t> </a:t>
            </a:r>
            <a:r>
              <a:rPr lang="en-US" sz="2000" dirty="0" err="1"/>
              <a:t>radzą</a:t>
            </a:r>
            <a:r>
              <a:rPr lang="en-US" sz="2000" dirty="0"/>
              <a:t> </a:t>
            </a:r>
            <a:r>
              <a:rPr lang="en-US" sz="2000" dirty="0" err="1"/>
              <a:t>sobie</a:t>
            </a:r>
            <a:r>
              <a:rPr lang="en-US" sz="2000" dirty="0"/>
              <a:t> </a:t>
            </a:r>
            <a:r>
              <a:rPr lang="en-US" sz="2000" dirty="0" err="1"/>
              <a:t>dobrze</a:t>
            </a:r>
            <a:r>
              <a:rPr lang="en-US" sz="2000" dirty="0"/>
              <a:t> </a:t>
            </a:r>
            <a:r>
              <a:rPr lang="en-US" sz="2000" dirty="0" err="1"/>
              <a:t>i</a:t>
            </a:r>
            <a:r>
              <a:rPr lang="en-US" sz="2000" dirty="0"/>
              <a:t> </a:t>
            </a:r>
            <a:r>
              <a:rPr lang="en-US" sz="2000" dirty="0" err="1"/>
              <a:t>funkcjonują</a:t>
            </a:r>
            <a:r>
              <a:rPr lang="en-US" sz="2000" dirty="0"/>
              <a:t> </a:t>
            </a:r>
            <a:r>
              <a:rPr lang="en-US" sz="2000" dirty="0" err="1"/>
              <a:t>prawidłowo</a:t>
            </a:r>
            <a:r>
              <a:rPr lang="en-US" sz="2000" dirty="0"/>
              <a:t>.</a:t>
            </a:r>
            <a:endParaRPr lang="pl-PL" dirty="0"/>
          </a:p>
        </p:txBody>
      </p:sp>
    </p:spTree>
    <p:extLst>
      <p:ext uri="{BB962C8B-B14F-4D97-AF65-F5344CB8AC3E}">
        <p14:creationId xmlns:p14="http://schemas.microsoft.com/office/powerpoint/2010/main" val="388836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5" name="Rectangle 14">
            <a:extLst>
              <a:ext uri="{FF2B5EF4-FFF2-40B4-BE49-F238E27FC236}">
                <a16:creationId xmlns:a16="http://schemas.microsoft.com/office/drawing/2014/main" id="{34FD16D7-4EB3-40C2-A811-4F8DE52B3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42310"/>
            <a:ext cx="12192000" cy="2515690"/>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8" name="pole tekstowe 1">
            <a:extLst>
              <a:ext uri="{FF2B5EF4-FFF2-40B4-BE49-F238E27FC236}">
                <a16:creationId xmlns:a16="http://schemas.microsoft.com/office/drawing/2014/main" id="{685DDF77-C835-42E7-808F-71AB6D96FC86}"/>
              </a:ext>
            </a:extLst>
          </p:cNvPr>
          <p:cNvGraphicFramePr/>
          <p:nvPr>
            <p:extLst>
              <p:ext uri="{D42A27DB-BD31-4B8C-83A1-F6EECF244321}">
                <p14:modId xmlns:p14="http://schemas.microsoft.com/office/powerpoint/2010/main" val="1710951763"/>
              </p:ext>
            </p:extLst>
          </p:nvPr>
        </p:nvGraphicFramePr>
        <p:xfrm>
          <a:off x="643467" y="645845"/>
          <a:ext cx="10905066" cy="3932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 name="pole tekstowe 63">
            <a:extLst>
              <a:ext uri="{FF2B5EF4-FFF2-40B4-BE49-F238E27FC236}">
                <a16:creationId xmlns:a16="http://schemas.microsoft.com/office/drawing/2014/main" id="{6B1C4C4E-69D5-413D-AA36-57F66FADE310}"/>
              </a:ext>
            </a:extLst>
          </p:cNvPr>
          <p:cNvSpPr txBox="1"/>
          <p:nvPr/>
        </p:nvSpPr>
        <p:spPr>
          <a:xfrm>
            <a:off x="3498574" y="5696226"/>
            <a:ext cx="633233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err="1">
                <a:latin typeface="Calibri"/>
                <a:cs typeface="Calibri"/>
              </a:rPr>
              <a:t>Jak</a:t>
            </a:r>
            <a:r>
              <a:rPr lang="en-US" sz="4000" b="1" dirty="0">
                <a:latin typeface="Calibri"/>
                <a:cs typeface="Calibri"/>
              </a:rPr>
              <a:t> </a:t>
            </a:r>
            <a:r>
              <a:rPr lang="en-US" sz="4000" b="1" dirty="0" err="1">
                <a:latin typeface="Calibri"/>
                <a:cs typeface="Calibri"/>
              </a:rPr>
              <a:t>można</a:t>
            </a:r>
            <a:r>
              <a:rPr lang="en-US" sz="4000" b="1" dirty="0">
                <a:latin typeface="Calibri"/>
                <a:cs typeface="Calibri"/>
              </a:rPr>
              <a:t> </a:t>
            </a:r>
            <a:r>
              <a:rPr lang="en-US" sz="4000" b="1" dirty="0" err="1">
                <a:latin typeface="Calibri"/>
                <a:cs typeface="Calibri"/>
              </a:rPr>
              <a:t>pomóc</a:t>
            </a:r>
            <a:r>
              <a:rPr lang="en-US" sz="4000" b="1" dirty="0">
                <a:latin typeface="Calibri"/>
                <a:cs typeface="Calibri"/>
              </a:rPr>
              <a:t> </a:t>
            </a:r>
            <a:r>
              <a:rPr lang="en-US" sz="4000" b="1" dirty="0" err="1">
                <a:latin typeface="Calibri"/>
                <a:cs typeface="Calibri"/>
              </a:rPr>
              <a:t>dziecku</a:t>
            </a:r>
            <a:endParaRPr lang="en-US" dirty="0" err="1"/>
          </a:p>
        </p:txBody>
      </p:sp>
    </p:spTree>
    <p:extLst>
      <p:ext uri="{BB962C8B-B14F-4D97-AF65-F5344CB8AC3E}">
        <p14:creationId xmlns:p14="http://schemas.microsoft.com/office/powerpoint/2010/main" val="318876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ytuł 1">
            <a:extLst>
              <a:ext uri="{FF2B5EF4-FFF2-40B4-BE49-F238E27FC236}">
                <a16:creationId xmlns:a16="http://schemas.microsoft.com/office/drawing/2014/main" id="{0BE97C4C-1F34-4A2A-A973-B16CA87D18BD}"/>
              </a:ext>
            </a:extLst>
          </p:cNvPr>
          <p:cNvSpPr>
            <a:spLocks noGrp="1"/>
          </p:cNvSpPr>
          <p:nvPr>
            <p:ph type="title"/>
          </p:nvPr>
        </p:nvSpPr>
        <p:spPr>
          <a:xfrm>
            <a:off x="1014896" y="2472888"/>
            <a:ext cx="10186191" cy="3643679"/>
          </a:xfrm>
        </p:spPr>
        <p:txBody>
          <a:bodyPr vert="horz" lIns="91440" tIns="45720" rIns="91440" bIns="45720" rtlCol="0" anchor="b">
            <a:noAutofit/>
          </a:bodyPr>
          <a:lstStyle/>
          <a:p>
            <a:pPr algn="ctr"/>
            <a:r>
              <a:rPr lang="en-US" sz="3200" i="0" noProof="1">
                <a:ea typeface="+mj-lt"/>
                <a:cs typeface="+mj-lt"/>
              </a:rPr>
              <a:t>Zdarza się, że lęk staje się dezadaptacyjny i zaburza normalne funkcjonowanie człowieka. Lęk może manifestować się: wzmożoną potliwością, bólami głowy, nadwrażliwością, drżeniami, jąkaniem, zaburzeniamisnu i łaknienia. Może powodować niedowłady i omdlenia. Czasem może uzewnętrzniać się pod postacią agresji, chamstwa, opryskliwości, </a:t>
            </a:r>
            <a:br>
              <a:rPr lang="en-US" sz="3200" i="0" noProof="1">
                <a:ea typeface="+mj-lt"/>
                <a:cs typeface="+mj-lt"/>
              </a:rPr>
            </a:br>
            <a:r>
              <a:rPr lang="en-US" sz="3200" i="0" noProof="1">
                <a:ea typeface="+mj-lt"/>
                <a:cs typeface="+mj-lt"/>
              </a:rPr>
              <a:t>u innych wesołkowatości, niekiedy zamknięcia </a:t>
            </a:r>
            <a:br>
              <a:rPr lang="en-US" sz="3200" i="0" noProof="1">
                <a:ea typeface="+mj-lt"/>
                <a:cs typeface="+mj-lt"/>
              </a:rPr>
            </a:br>
            <a:r>
              <a:rPr lang="en-US" sz="3200" i="0" noProof="1">
                <a:ea typeface="+mj-lt"/>
                <a:cs typeface="+mj-lt"/>
              </a:rPr>
              <a:t>i wycofania. </a:t>
            </a:r>
            <a:r>
              <a:rPr lang="en-US" sz="3200" noProof="1">
                <a:ea typeface="+mj-lt"/>
                <a:cs typeface="+mj-lt"/>
              </a:rPr>
              <a:t>Jak więc odróżnić, że u podstaw zachowania leży lęk, a nie np. brak kultury osobistej?</a:t>
            </a:r>
            <a:endParaRPr lang="en-US" sz="3200" noProof="1"/>
          </a:p>
          <a:p>
            <a:pPr algn="ctr"/>
            <a:endParaRPr lang="en-US" sz="3200" noProof="1"/>
          </a:p>
        </p:txBody>
      </p:sp>
    </p:spTree>
    <p:extLst>
      <p:ext uri="{BB962C8B-B14F-4D97-AF65-F5344CB8AC3E}">
        <p14:creationId xmlns:p14="http://schemas.microsoft.com/office/powerpoint/2010/main" val="685243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Freeform: Shape 6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67" name="Rectangle 70">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72">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pole tekstowe 63">
            <a:extLst>
              <a:ext uri="{FF2B5EF4-FFF2-40B4-BE49-F238E27FC236}">
                <a16:creationId xmlns:a16="http://schemas.microsoft.com/office/drawing/2014/main" id="{6B1C4C4E-69D5-413D-AA36-57F66FADE310}"/>
              </a:ext>
            </a:extLst>
          </p:cNvPr>
          <p:cNvSpPr txBox="1"/>
          <p:nvPr/>
        </p:nvSpPr>
        <p:spPr>
          <a:xfrm>
            <a:off x="2594113" y="690"/>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dirty="0" err="1">
                <a:ea typeface="+mn-lt"/>
                <a:cs typeface="+mn-lt"/>
              </a:rPr>
              <a:t>Zapamiętaj</a:t>
            </a:r>
            <a:r>
              <a:rPr lang="en-US" sz="4000" b="1" dirty="0">
                <a:ea typeface="+mn-lt"/>
                <a:cs typeface="+mn-lt"/>
              </a:rPr>
              <a:t>! </a:t>
            </a:r>
            <a:endParaRPr lang="pl-PL" dirty="0">
              <a:ea typeface="+mj-ea"/>
              <a:cs typeface="+mj-cs"/>
            </a:endParaRPr>
          </a:p>
        </p:txBody>
      </p:sp>
      <p:graphicFrame>
        <p:nvGraphicFramePr>
          <p:cNvPr id="8" name="pole tekstowe 1">
            <a:extLst>
              <a:ext uri="{FF2B5EF4-FFF2-40B4-BE49-F238E27FC236}">
                <a16:creationId xmlns:a16="http://schemas.microsoft.com/office/drawing/2014/main" id="{685DDF77-C835-42E7-808F-71AB6D96FC86}"/>
              </a:ext>
            </a:extLst>
          </p:cNvPr>
          <p:cNvGraphicFramePr/>
          <p:nvPr>
            <p:extLst>
              <p:ext uri="{D42A27DB-BD31-4B8C-83A1-F6EECF244321}">
                <p14:modId xmlns:p14="http://schemas.microsoft.com/office/powerpoint/2010/main" val="426232691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91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solidFill>
          <a:ln w="32707" cap="flat">
            <a:noFill/>
            <a:prstDash val="solid"/>
            <a:miter/>
          </a:ln>
        </p:spPr>
        <p:txBody>
          <a:bodyPr rtlCol="0" anchor="ctr"/>
          <a:lstStyle/>
          <a:p>
            <a:endParaRPr lang="en-US" dirty="0"/>
          </a:p>
        </p:txBody>
      </p:sp>
      <p:sp>
        <p:nvSpPr>
          <p:cNvPr id="6" name="pole tekstowe 5">
            <a:extLst>
              <a:ext uri="{FF2B5EF4-FFF2-40B4-BE49-F238E27FC236}">
                <a16:creationId xmlns:a16="http://schemas.microsoft.com/office/drawing/2014/main" id="{404091B8-838F-4F07-8661-255F7FACF4B5}"/>
              </a:ext>
            </a:extLst>
          </p:cNvPr>
          <p:cNvSpPr txBox="1"/>
          <p:nvPr/>
        </p:nvSpPr>
        <p:spPr>
          <a:xfrm>
            <a:off x="5618921" y="395357"/>
            <a:ext cx="6221897"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err="1"/>
              <a:t>Sygnałem</a:t>
            </a:r>
            <a:r>
              <a:rPr lang="en-US" sz="2200" dirty="0"/>
              <a:t> </a:t>
            </a:r>
            <a:r>
              <a:rPr lang="en-US" sz="2200" dirty="0" err="1"/>
              <a:t>alarmowym</a:t>
            </a:r>
            <a:r>
              <a:rPr lang="en-US" sz="2200" dirty="0"/>
              <a:t> jest </a:t>
            </a:r>
            <a:r>
              <a:rPr lang="en-US" sz="2200" dirty="0" err="1"/>
              <a:t>nadmiarowość</a:t>
            </a:r>
            <a:r>
              <a:rPr lang="en-US" sz="2200" dirty="0"/>
              <a:t> </a:t>
            </a:r>
            <a:r>
              <a:rPr lang="pl-PL" sz="2200" dirty="0">
                <a:ea typeface="+mn-lt"/>
                <a:cs typeface="+mn-lt"/>
              </a:rPr>
              <a:t>nieadekwatność i zachowania do sytuacji. W ostatnich latach coraz rzadziej używa się terminu „fobia szkolna”, w związku z tym, że nazwa taka sugeruje, iż przyczyną lęku przed szkołą są czynniki związane bezpośrednio ze szkołą. Tak jednak nie jest. U podstaw lęku szkolnego leżą różne nieprawidłowości tkwiące w zaburzonej sytuacji rodzinnej dziecka. Szkoła jest jedynie miejscem, gdzie one się manifestują. Dzieci </a:t>
            </a:r>
            <a:endParaRPr lang="en-US" sz="2200">
              <a:ea typeface="+mn-lt"/>
              <a:cs typeface="+mn-lt"/>
            </a:endParaRPr>
          </a:p>
          <a:p>
            <a:pPr algn="ctr"/>
            <a:r>
              <a:rPr lang="pl-PL" sz="2200" dirty="0">
                <a:ea typeface="+mn-lt"/>
                <a:cs typeface="+mn-lt"/>
              </a:rPr>
              <a:t>z lękiem szkolnym zwykle już wcześniej prezentowały różnego typu objawy (jak lęk przed ciemnością, jąkanie sytuacyjne, problemy ze snem czy z jedzeniem), które prawdopodobnie zostały zbagatelizowane.</a:t>
            </a:r>
            <a:endParaRPr lang="en-US" sz="2200">
              <a:ea typeface="+mn-lt"/>
              <a:cs typeface="+mn-lt"/>
            </a:endParaRPr>
          </a:p>
          <a:p>
            <a:pPr algn="ctr"/>
            <a:endParaRPr lang="en-US" sz="2200" dirty="0"/>
          </a:p>
        </p:txBody>
      </p:sp>
    </p:spTree>
    <p:extLst>
      <p:ext uri="{BB962C8B-B14F-4D97-AF65-F5344CB8AC3E}">
        <p14:creationId xmlns:p14="http://schemas.microsoft.com/office/powerpoint/2010/main" val="64548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0EED73-1494-4E89-869B-E501A02B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9D7A3A2-205A-4FD7-89D2-24FA8A54E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934" y="0"/>
            <a:ext cx="11377066" cy="4001047"/>
          </a:xfrm>
          <a:custGeom>
            <a:avLst/>
            <a:gdLst>
              <a:gd name="connsiteX0" fmla="*/ 914840 w 11377066"/>
              <a:gd name="connsiteY0" fmla="*/ 0 h 3343806"/>
              <a:gd name="connsiteX1" fmla="*/ 11365513 w 11377066"/>
              <a:gd name="connsiteY1" fmla="*/ 0 h 3343806"/>
              <a:gd name="connsiteX2" fmla="*/ 11365513 w 11377066"/>
              <a:gd name="connsiteY2" fmla="*/ 846735 h 3343806"/>
              <a:gd name="connsiteX3" fmla="*/ 11050704 w 11377066"/>
              <a:gd name="connsiteY3" fmla="*/ 1046017 h 3343806"/>
              <a:gd name="connsiteX4" fmla="*/ 11195112 w 11377066"/>
              <a:gd name="connsiteY4" fmla="*/ 1103780 h 3343806"/>
              <a:gd name="connsiteX5" fmla="*/ 10553944 w 11377066"/>
              <a:gd name="connsiteY5" fmla="*/ 1441695 h 3343806"/>
              <a:gd name="connsiteX6" fmla="*/ 11148902 w 11377066"/>
              <a:gd name="connsiteY6" fmla="*/ 1383932 h 3343806"/>
              <a:gd name="connsiteX7" fmla="*/ 11117132 w 11377066"/>
              <a:gd name="connsiteY7" fmla="*/ 1430142 h 3343806"/>
              <a:gd name="connsiteX8" fmla="*/ 11085363 w 11377066"/>
              <a:gd name="connsiteY8" fmla="*/ 1476352 h 3343806"/>
              <a:gd name="connsiteX9" fmla="*/ 11365513 w 11377066"/>
              <a:gd name="connsiteY9" fmla="*/ 1447471 h 3343806"/>
              <a:gd name="connsiteX10" fmla="*/ 11365513 w 11377066"/>
              <a:gd name="connsiteY10" fmla="*/ 1496569 h 3343806"/>
              <a:gd name="connsiteX11" fmla="*/ 11278869 w 11377066"/>
              <a:gd name="connsiteY11" fmla="*/ 1554332 h 3343806"/>
              <a:gd name="connsiteX12" fmla="*/ 11365513 w 11377066"/>
              <a:gd name="connsiteY12" fmla="*/ 1539891 h 3343806"/>
              <a:gd name="connsiteX13" fmla="*/ 11377066 w 11377066"/>
              <a:gd name="connsiteY13" fmla="*/ 1539891 h 3343806"/>
              <a:gd name="connsiteX14" fmla="*/ 11377066 w 11377066"/>
              <a:gd name="connsiteY14" fmla="*/ 1765167 h 3343806"/>
              <a:gd name="connsiteX15" fmla="*/ 4624577 w 11377066"/>
              <a:gd name="connsiteY15" fmla="*/ 3342096 h 3343806"/>
              <a:gd name="connsiteX16" fmla="*/ 4000738 w 11377066"/>
              <a:gd name="connsiteY16" fmla="*/ 3313214 h 3343806"/>
              <a:gd name="connsiteX17" fmla="*/ 3853443 w 11377066"/>
              <a:gd name="connsiteY17" fmla="*/ 3217905 h 3343806"/>
              <a:gd name="connsiteX18" fmla="*/ 4003625 w 11377066"/>
              <a:gd name="connsiteY18" fmla="*/ 3171695 h 3343806"/>
              <a:gd name="connsiteX19" fmla="*/ 4465729 w 11377066"/>
              <a:gd name="connsiteY19" fmla="*/ 3024399 h 3343806"/>
              <a:gd name="connsiteX20" fmla="*/ 4015179 w 11377066"/>
              <a:gd name="connsiteY20" fmla="*/ 3047505 h 3343806"/>
              <a:gd name="connsiteX21" fmla="*/ 4656346 w 11377066"/>
              <a:gd name="connsiteY21" fmla="*/ 2926202 h 3343806"/>
              <a:gd name="connsiteX22" fmla="*/ 4841188 w 11377066"/>
              <a:gd name="connsiteY22" fmla="*/ 2862663 h 3343806"/>
              <a:gd name="connsiteX23" fmla="*/ 4659236 w 11377066"/>
              <a:gd name="connsiteY23" fmla="*/ 2836670 h 3343806"/>
              <a:gd name="connsiteX24" fmla="*/ 3778351 w 11377066"/>
              <a:gd name="connsiteY24" fmla="*/ 2914650 h 3343806"/>
              <a:gd name="connsiteX25" fmla="*/ 3694595 w 11377066"/>
              <a:gd name="connsiteY25" fmla="*/ 2923314 h 3343806"/>
              <a:gd name="connsiteX26" fmla="*/ 3119852 w 11377066"/>
              <a:gd name="connsiteY26" fmla="*/ 2862663 h 3343806"/>
              <a:gd name="connsiteX27" fmla="*/ 3440437 w 11377066"/>
              <a:gd name="connsiteY27" fmla="*/ 2799124 h 3343806"/>
              <a:gd name="connsiteX28" fmla="*/ 3070753 w 11377066"/>
              <a:gd name="connsiteY28" fmla="*/ 2761578 h 3343806"/>
              <a:gd name="connsiteX29" fmla="*/ 2623091 w 11377066"/>
              <a:gd name="connsiteY29" fmla="*/ 2726920 h 3343806"/>
              <a:gd name="connsiteX30" fmla="*/ 2160987 w 11377066"/>
              <a:gd name="connsiteY30" fmla="*/ 2611394 h 3343806"/>
              <a:gd name="connsiteX31" fmla="*/ 1837515 w 11377066"/>
              <a:gd name="connsiteY31" fmla="*/ 2573848 h 3343806"/>
              <a:gd name="connsiteX32" fmla="*/ 1869284 w 11377066"/>
              <a:gd name="connsiteY32" fmla="*/ 2472763 h 3343806"/>
              <a:gd name="connsiteX33" fmla="*/ 1808633 w 11377066"/>
              <a:gd name="connsiteY33" fmla="*/ 2386119 h 3343806"/>
              <a:gd name="connsiteX34" fmla="*/ 2354493 w 11377066"/>
              <a:gd name="connsiteY34" fmla="*/ 2342797 h 3343806"/>
              <a:gd name="connsiteX35" fmla="*/ 2146546 w 11377066"/>
              <a:gd name="connsiteY35" fmla="*/ 2328356 h 3343806"/>
              <a:gd name="connsiteX36" fmla="*/ 2054126 w 11377066"/>
              <a:gd name="connsiteY36" fmla="*/ 2285034 h 3343806"/>
              <a:gd name="connsiteX37" fmla="*/ 2132106 w 11377066"/>
              <a:gd name="connsiteY37" fmla="*/ 2238823 h 3343806"/>
              <a:gd name="connsiteX38" fmla="*/ 2478684 w 11377066"/>
              <a:gd name="connsiteY38" fmla="*/ 2085751 h 3343806"/>
              <a:gd name="connsiteX39" fmla="*/ 1511154 w 11377066"/>
              <a:gd name="connsiteY39" fmla="*/ 2094416 h 3343806"/>
              <a:gd name="connsiteX40" fmla="*/ 1638232 w 11377066"/>
              <a:gd name="connsiteY40" fmla="*/ 2042429 h 3343806"/>
              <a:gd name="connsiteX41" fmla="*/ 2972556 w 11377066"/>
              <a:gd name="connsiteY41" fmla="*/ 1718957 h 3343806"/>
              <a:gd name="connsiteX42" fmla="*/ 3238266 w 11377066"/>
              <a:gd name="connsiteY42" fmla="*/ 1678523 h 3343806"/>
              <a:gd name="connsiteX43" fmla="*/ 2522005 w 11377066"/>
              <a:gd name="connsiteY43" fmla="*/ 1664082 h 3343806"/>
              <a:gd name="connsiteX44" fmla="*/ 1421621 w 11377066"/>
              <a:gd name="connsiteY44" fmla="*/ 1522563 h 3343806"/>
              <a:gd name="connsiteX45" fmla="*/ 1525595 w 11377066"/>
              <a:gd name="connsiteY45" fmla="*/ 1392596 h 3343806"/>
              <a:gd name="connsiteX46" fmla="*/ 982623 w 11377066"/>
              <a:gd name="connsiteY46" fmla="*/ 1415701 h 3343806"/>
              <a:gd name="connsiteX47" fmla="*/ 1231003 w 11377066"/>
              <a:gd name="connsiteY47" fmla="*/ 1314616 h 3343806"/>
              <a:gd name="connsiteX48" fmla="*/ 1025945 w 11377066"/>
              <a:gd name="connsiteY48" fmla="*/ 1297287 h 3343806"/>
              <a:gd name="connsiteX49" fmla="*/ 841104 w 11377066"/>
              <a:gd name="connsiteY49" fmla="*/ 1225083 h 3343806"/>
              <a:gd name="connsiteX50" fmla="*/ 1612239 w 11377066"/>
              <a:gd name="connsiteY50" fmla="*/ 1112445 h 3343806"/>
              <a:gd name="connsiteX51" fmla="*/ 1814409 w 11377066"/>
              <a:gd name="connsiteY51" fmla="*/ 1008471 h 3343806"/>
              <a:gd name="connsiteX52" fmla="*/ 1932824 w 11377066"/>
              <a:gd name="connsiteY52" fmla="*/ 979590 h 3343806"/>
              <a:gd name="connsiteX53" fmla="*/ 2083007 w 11377066"/>
              <a:gd name="connsiteY53" fmla="*/ 936268 h 3343806"/>
              <a:gd name="connsiteX54" fmla="*/ 1947265 w 11377066"/>
              <a:gd name="connsiteY54" fmla="*/ 924715 h 3343806"/>
              <a:gd name="connsiteX55" fmla="*/ 1271438 w 11377066"/>
              <a:gd name="connsiteY55" fmla="*/ 895834 h 3343806"/>
              <a:gd name="connsiteX56" fmla="*/ 659150 w 11377066"/>
              <a:gd name="connsiteY56" fmla="*/ 907386 h 3343806"/>
              <a:gd name="connsiteX57" fmla="*/ 780453 w 11377066"/>
              <a:gd name="connsiteY57" fmla="*/ 846735 h 3343806"/>
              <a:gd name="connsiteX58" fmla="*/ 841104 w 11377066"/>
              <a:gd name="connsiteY58" fmla="*/ 788972 h 3343806"/>
              <a:gd name="connsiteX59" fmla="*/ 448316 w 11377066"/>
              <a:gd name="connsiteY59" fmla="*/ 659006 h 3343806"/>
              <a:gd name="connsiteX60" fmla="*/ 910419 w 11377066"/>
              <a:gd name="connsiteY60" fmla="*/ 569473 h 3343806"/>
              <a:gd name="connsiteX61" fmla="*/ 604275 w 11377066"/>
              <a:gd name="connsiteY61" fmla="*/ 514598 h 3343806"/>
              <a:gd name="connsiteX62" fmla="*/ 15093 w 11377066"/>
              <a:gd name="connsiteY62" fmla="*/ 352862 h 3343806"/>
              <a:gd name="connsiteX63" fmla="*/ 430987 w 11377066"/>
              <a:gd name="connsiteY63" fmla="*/ 136251 h 3343806"/>
              <a:gd name="connsiteX64" fmla="*/ 874092 w 11377066"/>
              <a:gd name="connsiteY64" fmla="*/ 17656 h 334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377066" h="3343806">
                <a:moveTo>
                  <a:pt x="914840" y="0"/>
                </a:moveTo>
                <a:lnTo>
                  <a:pt x="11365513" y="0"/>
                </a:lnTo>
                <a:lnTo>
                  <a:pt x="11365513" y="846735"/>
                </a:lnTo>
                <a:cubicBezTo>
                  <a:pt x="11273092" y="924715"/>
                  <a:pt x="11163343" y="985366"/>
                  <a:pt x="11050704" y="1046017"/>
                </a:cubicBezTo>
                <a:cubicBezTo>
                  <a:pt x="11088251" y="1089339"/>
                  <a:pt x="11169119" y="1037353"/>
                  <a:pt x="11195112" y="1103780"/>
                </a:cubicBezTo>
                <a:cubicBezTo>
                  <a:pt x="10987166" y="1216419"/>
                  <a:pt x="10796548" y="1357938"/>
                  <a:pt x="10553944" y="1441695"/>
                </a:cubicBezTo>
                <a:cubicBezTo>
                  <a:pt x="10753226" y="1381043"/>
                  <a:pt x="10952508" y="1409925"/>
                  <a:pt x="11148902" y="1383932"/>
                </a:cubicBezTo>
                <a:cubicBezTo>
                  <a:pt x="11174895" y="1418589"/>
                  <a:pt x="11131573" y="1418589"/>
                  <a:pt x="11117132" y="1430142"/>
                </a:cubicBezTo>
                <a:cubicBezTo>
                  <a:pt x="11102692" y="1441695"/>
                  <a:pt x="11082474" y="1450359"/>
                  <a:pt x="11085363" y="1476352"/>
                </a:cubicBezTo>
                <a:cubicBezTo>
                  <a:pt x="11174895" y="1487905"/>
                  <a:pt x="11273092" y="1447471"/>
                  <a:pt x="11365513" y="1447471"/>
                </a:cubicBezTo>
                <a:lnTo>
                  <a:pt x="11365513" y="1496569"/>
                </a:lnTo>
                <a:cubicBezTo>
                  <a:pt x="11333743" y="1513898"/>
                  <a:pt x="11293310" y="1519674"/>
                  <a:pt x="11278869" y="1554332"/>
                </a:cubicBezTo>
                <a:cubicBezTo>
                  <a:pt x="11307750" y="1548556"/>
                  <a:pt x="11336632" y="1545668"/>
                  <a:pt x="11365513" y="1539891"/>
                </a:cubicBezTo>
                <a:lnTo>
                  <a:pt x="11377066" y="1539891"/>
                </a:lnTo>
                <a:lnTo>
                  <a:pt x="11377066" y="1765167"/>
                </a:lnTo>
                <a:cubicBezTo>
                  <a:pt x="9482441" y="3362313"/>
                  <a:pt x="4945162" y="3324767"/>
                  <a:pt x="4624577" y="3342096"/>
                </a:cubicBezTo>
                <a:cubicBezTo>
                  <a:pt x="4523492" y="3347872"/>
                  <a:pt x="4098935" y="3339207"/>
                  <a:pt x="4000738" y="3313214"/>
                </a:cubicBezTo>
                <a:cubicBezTo>
                  <a:pt x="3867883" y="3281444"/>
                  <a:pt x="3853443" y="3217905"/>
                  <a:pt x="3853443" y="3217905"/>
                </a:cubicBezTo>
                <a:cubicBezTo>
                  <a:pt x="3853443" y="3217905"/>
                  <a:pt x="3919869" y="3191912"/>
                  <a:pt x="4003625" y="3171695"/>
                </a:cubicBezTo>
                <a:cubicBezTo>
                  <a:pt x="4165361" y="3131261"/>
                  <a:pt x="4298217" y="3056169"/>
                  <a:pt x="4465729" y="3024399"/>
                </a:cubicBezTo>
                <a:cubicBezTo>
                  <a:pt x="4315546" y="3033064"/>
                  <a:pt x="4165361" y="3038840"/>
                  <a:pt x="4015179" y="3047505"/>
                </a:cubicBezTo>
                <a:cubicBezTo>
                  <a:pt x="4223124" y="2969524"/>
                  <a:pt x="4442625" y="2957972"/>
                  <a:pt x="4656346" y="2926202"/>
                </a:cubicBezTo>
                <a:cubicBezTo>
                  <a:pt x="4725662" y="2917538"/>
                  <a:pt x="4841188" y="2943531"/>
                  <a:pt x="4841188" y="2862663"/>
                </a:cubicBezTo>
                <a:cubicBezTo>
                  <a:pt x="4838300" y="2810676"/>
                  <a:pt x="4725662" y="2833782"/>
                  <a:pt x="4659236" y="2836670"/>
                </a:cubicBezTo>
                <a:cubicBezTo>
                  <a:pt x="4364644" y="2845334"/>
                  <a:pt x="4072941" y="2882880"/>
                  <a:pt x="3778351" y="2914650"/>
                </a:cubicBezTo>
                <a:cubicBezTo>
                  <a:pt x="3749468" y="2917538"/>
                  <a:pt x="3714811" y="2931979"/>
                  <a:pt x="3694595" y="2923314"/>
                </a:cubicBezTo>
                <a:cubicBezTo>
                  <a:pt x="3527082" y="2865551"/>
                  <a:pt x="3336463" y="2879992"/>
                  <a:pt x="3119852" y="2862663"/>
                </a:cubicBezTo>
                <a:cubicBezTo>
                  <a:pt x="3238266" y="2796236"/>
                  <a:pt x="3339351" y="2842446"/>
                  <a:pt x="3440437" y="2799124"/>
                </a:cubicBezTo>
                <a:cubicBezTo>
                  <a:pt x="3316246" y="2752913"/>
                  <a:pt x="3189168" y="2773131"/>
                  <a:pt x="3070753" y="2761578"/>
                </a:cubicBezTo>
                <a:cubicBezTo>
                  <a:pt x="2984109" y="2752913"/>
                  <a:pt x="2672189" y="2741361"/>
                  <a:pt x="2623091" y="2726920"/>
                </a:cubicBezTo>
                <a:cubicBezTo>
                  <a:pt x="2472907" y="2683598"/>
                  <a:pt x="2293842" y="2689374"/>
                  <a:pt x="2160987" y="2611394"/>
                </a:cubicBezTo>
                <a:cubicBezTo>
                  <a:pt x="2065678" y="2556519"/>
                  <a:pt x="1938600" y="2602730"/>
                  <a:pt x="1837515" y="2573848"/>
                </a:cubicBezTo>
                <a:cubicBezTo>
                  <a:pt x="1794192" y="2533414"/>
                  <a:pt x="1854843" y="2504533"/>
                  <a:pt x="1869284" y="2472763"/>
                </a:cubicBezTo>
                <a:cubicBezTo>
                  <a:pt x="1889502" y="2432329"/>
                  <a:pt x="1834626" y="2423665"/>
                  <a:pt x="1808633" y="2386119"/>
                </a:cubicBezTo>
                <a:cubicBezTo>
                  <a:pt x="1987698" y="2389007"/>
                  <a:pt x="2158099" y="2377454"/>
                  <a:pt x="2354493" y="2342797"/>
                </a:cubicBezTo>
                <a:cubicBezTo>
                  <a:pt x="2273625" y="2290810"/>
                  <a:pt x="2204309" y="2339908"/>
                  <a:pt x="2146546" y="2328356"/>
                </a:cubicBezTo>
                <a:cubicBezTo>
                  <a:pt x="2106113" y="2319691"/>
                  <a:pt x="2054126" y="2328356"/>
                  <a:pt x="2054126" y="2285034"/>
                </a:cubicBezTo>
                <a:cubicBezTo>
                  <a:pt x="2054126" y="2250376"/>
                  <a:pt x="2100336" y="2244599"/>
                  <a:pt x="2132106" y="2238823"/>
                </a:cubicBezTo>
                <a:cubicBezTo>
                  <a:pt x="2256296" y="2218606"/>
                  <a:pt x="2377599" y="2192613"/>
                  <a:pt x="2478684" y="2085751"/>
                </a:cubicBezTo>
                <a:cubicBezTo>
                  <a:pt x="2152323" y="2051094"/>
                  <a:pt x="1817297" y="2186837"/>
                  <a:pt x="1511154" y="2094416"/>
                </a:cubicBezTo>
                <a:cubicBezTo>
                  <a:pt x="1537147" y="2033765"/>
                  <a:pt x="1597798" y="2045317"/>
                  <a:pt x="1638232" y="2042429"/>
                </a:cubicBezTo>
                <a:cubicBezTo>
                  <a:pt x="1909718" y="2016436"/>
                  <a:pt x="2825261" y="1701628"/>
                  <a:pt x="2972556" y="1718957"/>
                </a:cubicBezTo>
                <a:cubicBezTo>
                  <a:pt x="3062089" y="1727621"/>
                  <a:pt x="3154510" y="1721845"/>
                  <a:pt x="3238266" y="1678523"/>
                </a:cubicBezTo>
                <a:cubicBezTo>
                  <a:pt x="3339351" y="1626536"/>
                  <a:pt x="2695295" y="1736286"/>
                  <a:pt x="2522005" y="1664082"/>
                </a:cubicBezTo>
                <a:cubicBezTo>
                  <a:pt x="2438249" y="1629424"/>
                  <a:pt x="1730654" y="1528339"/>
                  <a:pt x="1421621" y="1522563"/>
                </a:cubicBezTo>
                <a:cubicBezTo>
                  <a:pt x="1450503" y="1467688"/>
                  <a:pt x="1557364" y="1470576"/>
                  <a:pt x="1525595" y="1392596"/>
                </a:cubicBezTo>
                <a:cubicBezTo>
                  <a:pt x="1358082" y="1386820"/>
                  <a:pt x="1179017" y="1435918"/>
                  <a:pt x="982623" y="1415701"/>
                </a:cubicBezTo>
                <a:cubicBezTo>
                  <a:pt x="1051938" y="1346386"/>
                  <a:pt x="1153023" y="1352162"/>
                  <a:pt x="1231003" y="1314616"/>
                </a:cubicBezTo>
                <a:cubicBezTo>
                  <a:pt x="1170352" y="1262629"/>
                  <a:pt x="1095261" y="1294399"/>
                  <a:pt x="1025945" y="1297287"/>
                </a:cubicBezTo>
                <a:cubicBezTo>
                  <a:pt x="965294" y="1300175"/>
                  <a:pt x="812222" y="1227972"/>
                  <a:pt x="841104" y="1225083"/>
                </a:cubicBezTo>
                <a:cubicBezTo>
                  <a:pt x="1101037" y="1207755"/>
                  <a:pt x="1352306" y="1129775"/>
                  <a:pt x="1612239" y="1112445"/>
                </a:cubicBezTo>
                <a:cubicBezTo>
                  <a:pt x="1698883" y="1106668"/>
                  <a:pt x="1797081" y="1112445"/>
                  <a:pt x="1814409" y="1008471"/>
                </a:cubicBezTo>
                <a:cubicBezTo>
                  <a:pt x="1817297" y="979590"/>
                  <a:pt x="1808633" y="973814"/>
                  <a:pt x="1932824" y="979590"/>
                </a:cubicBezTo>
                <a:cubicBezTo>
                  <a:pt x="1981922" y="982478"/>
                  <a:pt x="2045461" y="982478"/>
                  <a:pt x="2083007" y="936268"/>
                </a:cubicBezTo>
                <a:cubicBezTo>
                  <a:pt x="2045461" y="898722"/>
                  <a:pt x="1990587" y="927603"/>
                  <a:pt x="1947265" y="924715"/>
                </a:cubicBezTo>
                <a:cubicBezTo>
                  <a:pt x="1828850" y="921827"/>
                  <a:pt x="1386963" y="904498"/>
                  <a:pt x="1271438" y="895834"/>
                </a:cubicBezTo>
                <a:cubicBezTo>
                  <a:pt x="1031721" y="875617"/>
                  <a:pt x="901755" y="933380"/>
                  <a:pt x="659150" y="907386"/>
                </a:cubicBezTo>
                <a:cubicBezTo>
                  <a:pt x="734242" y="890057"/>
                  <a:pt x="705361" y="866952"/>
                  <a:pt x="780453" y="846735"/>
                </a:cubicBezTo>
                <a:cubicBezTo>
                  <a:pt x="815110" y="838071"/>
                  <a:pt x="849768" y="820742"/>
                  <a:pt x="841104" y="788972"/>
                </a:cubicBezTo>
                <a:cubicBezTo>
                  <a:pt x="835327" y="757202"/>
                  <a:pt x="396329" y="690775"/>
                  <a:pt x="448316" y="659006"/>
                </a:cubicBezTo>
                <a:cubicBezTo>
                  <a:pt x="592723" y="575249"/>
                  <a:pt x="1020169" y="607019"/>
                  <a:pt x="910419" y="569473"/>
                </a:cubicBezTo>
                <a:cubicBezTo>
                  <a:pt x="742907" y="511710"/>
                  <a:pt x="716913" y="500157"/>
                  <a:pt x="604275" y="514598"/>
                </a:cubicBezTo>
                <a:cubicBezTo>
                  <a:pt x="506079" y="529039"/>
                  <a:pt x="113290" y="349974"/>
                  <a:pt x="15093" y="352862"/>
                </a:cubicBezTo>
                <a:cubicBezTo>
                  <a:pt x="-71551" y="352862"/>
                  <a:pt x="234593" y="211343"/>
                  <a:pt x="430987" y="136251"/>
                </a:cubicBezTo>
                <a:cubicBezTo>
                  <a:pt x="571784" y="82098"/>
                  <a:pt x="732076" y="70184"/>
                  <a:pt x="874092" y="17656"/>
                </a:cubicBezTo>
                <a:close/>
              </a:path>
            </a:pathLst>
          </a:custGeom>
          <a:solidFill>
            <a:schemeClr val="accent1">
              <a:alpha val="15000"/>
            </a:schemeClr>
          </a:solidFill>
          <a:ln w="32707" cap="flat">
            <a:noFill/>
            <a:prstDash val="solid"/>
            <a:miter/>
          </a:ln>
        </p:spPr>
        <p:txBody>
          <a:bodyPr wrap="square" rtlCol="0" anchor="ctr">
            <a:noAutofit/>
          </a:bodyPr>
          <a:lstStyle/>
          <a:p>
            <a:endParaRPr lang="en-US">
              <a:solidFill>
                <a:schemeClr val="tx1"/>
              </a:solidFill>
            </a:endParaRPr>
          </a:p>
        </p:txBody>
      </p:sp>
      <p:sp>
        <p:nvSpPr>
          <p:cNvPr id="12" name="Freeform: Shape 11">
            <a:extLst>
              <a:ext uri="{FF2B5EF4-FFF2-40B4-BE49-F238E27FC236}">
                <a16:creationId xmlns:a16="http://schemas.microsoft.com/office/drawing/2014/main" id="{C6BFDF0B-6325-416D-926F-7141006D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93668" y="5127460"/>
            <a:ext cx="6498333" cy="1730540"/>
          </a:xfrm>
          <a:custGeom>
            <a:avLst/>
            <a:gdLst>
              <a:gd name="connsiteX0" fmla="*/ 2987112 w 6498333"/>
              <a:gd name="connsiteY0" fmla="*/ 1730384 h 1730540"/>
              <a:gd name="connsiteX1" fmla="*/ 3113423 w 6498333"/>
              <a:gd name="connsiteY1" fmla="*/ 1728494 h 1730540"/>
              <a:gd name="connsiteX2" fmla="*/ 6436159 w 6498333"/>
              <a:gd name="connsiteY2" fmla="*/ 1396018 h 1730540"/>
              <a:gd name="connsiteX3" fmla="*/ 6498333 w 6498333"/>
              <a:gd name="connsiteY3" fmla="*/ 1381988 h 1730540"/>
              <a:gd name="connsiteX4" fmla="*/ 6498333 w 6498333"/>
              <a:gd name="connsiteY4" fmla="*/ 0 h 1730540"/>
              <a:gd name="connsiteX5" fmla="*/ 723703 w 6498333"/>
              <a:gd name="connsiteY5" fmla="*/ 0 h 1730540"/>
              <a:gd name="connsiteX6" fmla="*/ 629735 w 6498333"/>
              <a:gd name="connsiteY6" fmla="*/ 31770 h 1730540"/>
              <a:gd name="connsiteX7" fmla="*/ 127078 w 6498333"/>
              <a:gd name="connsiteY7" fmla="*/ 173371 h 1730540"/>
              <a:gd name="connsiteX8" fmla="*/ 0 w 6498333"/>
              <a:gd name="connsiteY8" fmla="*/ 235577 h 1730540"/>
              <a:gd name="connsiteX9" fmla="*/ 967530 w 6498333"/>
              <a:gd name="connsiteY9" fmla="*/ 225208 h 1730540"/>
              <a:gd name="connsiteX10" fmla="*/ 620954 w 6498333"/>
              <a:gd name="connsiteY10" fmla="*/ 408367 h 1730540"/>
              <a:gd name="connsiteX11" fmla="*/ 542972 w 6498333"/>
              <a:gd name="connsiteY11" fmla="*/ 463661 h 1730540"/>
              <a:gd name="connsiteX12" fmla="*/ 635392 w 6498333"/>
              <a:gd name="connsiteY12" fmla="*/ 515499 h 1730540"/>
              <a:gd name="connsiteX13" fmla="*/ 843339 w 6498333"/>
              <a:gd name="connsiteY13" fmla="*/ 532778 h 1730540"/>
              <a:gd name="connsiteX14" fmla="*/ 297479 w 6498333"/>
              <a:gd name="connsiteY14" fmla="*/ 584615 h 1730540"/>
              <a:gd name="connsiteX15" fmla="*/ 358130 w 6498333"/>
              <a:gd name="connsiteY15" fmla="*/ 688289 h 1730540"/>
              <a:gd name="connsiteX16" fmla="*/ 326361 w 6498333"/>
              <a:gd name="connsiteY16" fmla="*/ 809243 h 1730540"/>
              <a:gd name="connsiteX17" fmla="*/ 649833 w 6498333"/>
              <a:gd name="connsiteY17" fmla="*/ 854169 h 1730540"/>
              <a:gd name="connsiteX18" fmla="*/ 1111937 w 6498333"/>
              <a:gd name="connsiteY18" fmla="*/ 992402 h 1730540"/>
              <a:gd name="connsiteX19" fmla="*/ 1559599 w 6498333"/>
              <a:gd name="connsiteY19" fmla="*/ 1033872 h 1730540"/>
              <a:gd name="connsiteX20" fmla="*/ 1929284 w 6498333"/>
              <a:gd name="connsiteY20" fmla="*/ 1078798 h 1730540"/>
              <a:gd name="connsiteX21" fmla="*/ 1608698 w 6498333"/>
              <a:gd name="connsiteY21" fmla="*/ 1154826 h 1730540"/>
              <a:gd name="connsiteX22" fmla="*/ 2183442 w 6498333"/>
              <a:gd name="connsiteY22" fmla="*/ 1227398 h 1730540"/>
              <a:gd name="connsiteX23" fmla="*/ 2267197 w 6498333"/>
              <a:gd name="connsiteY23" fmla="*/ 1217031 h 1730540"/>
              <a:gd name="connsiteX24" fmla="*/ 3148082 w 6498333"/>
              <a:gd name="connsiteY24" fmla="*/ 1123724 h 1730540"/>
              <a:gd name="connsiteX25" fmla="*/ 3330034 w 6498333"/>
              <a:gd name="connsiteY25" fmla="*/ 1154826 h 1730540"/>
              <a:gd name="connsiteX26" fmla="*/ 3145192 w 6498333"/>
              <a:gd name="connsiteY26" fmla="*/ 1230854 h 1730540"/>
              <a:gd name="connsiteX27" fmla="*/ 2504025 w 6498333"/>
              <a:gd name="connsiteY27" fmla="*/ 1376000 h 1730540"/>
              <a:gd name="connsiteX28" fmla="*/ 2954575 w 6498333"/>
              <a:gd name="connsiteY28" fmla="*/ 1348352 h 1730540"/>
              <a:gd name="connsiteX29" fmla="*/ 2492471 w 6498333"/>
              <a:gd name="connsiteY29" fmla="*/ 1524600 h 1730540"/>
              <a:gd name="connsiteX30" fmla="*/ 2342289 w 6498333"/>
              <a:gd name="connsiteY30" fmla="*/ 1579893 h 1730540"/>
              <a:gd name="connsiteX31" fmla="*/ 2489584 w 6498333"/>
              <a:gd name="connsiteY31" fmla="*/ 1693935 h 1730540"/>
              <a:gd name="connsiteX32" fmla="*/ 2987112 w 6498333"/>
              <a:gd name="connsiteY32" fmla="*/ 1730384 h 173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98333" h="1730540">
                <a:moveTo>
                  <a:pt x="2987112" y="1730384"/>
                </a:moveTo>
                <a:cubicBezTo>
                  <a:pt x="3042664" y="1730870"/>
                  <a:pt x="3088152" y="1730222"/>
                  <a:pt x="3113423" y="1728494"/>
                </a:cubicBezTo>
                <a:cubicBezTo>
                  <a:pt x="3293752" y="1716831"/>
                  <a:pt x="4808270" y="1725943"/>
                  <a:pt x="6436159" y="1396018"/>
                </a:cubicBezTo>
                <a:lnTo>
                  <a:pt x="6498333" y="1381988"/>
                </a:lnTo>
                <a:lnTo>
                  <a:pt x="6498333" y="0"/>
                </a:lnTo>
                <a:lnTo>
                  <a:pt x="723703" y="0"/>
                </a:lnTo>
                <a:lnTo>
                  <a:pt x="629735" y="31770"/>
                </a:lnTo>
                <a:cubicBezTo>
                  <a:pt x="421263" y="101447"/>
                  <a:pt x="228886" y="161708"/>
                  <a:pt x="127078" y="173371"/>
                </a:cubicBezTo>
                <a:cubicBezTo>
                  <a:pt x="86644" y="176827"/>
                  <a:pt x="25993" y="163004"/>
                  <a:pt x="0" y="235577"/>
                </a:cubicBezTo>
                <a:cubicBezTo>
                  <a:pt x="306144" y="346163"/>
                  <a:pt x="641170" y="183739"/>
                  <a:pt x="967530" y="225208"/>
                </a:cubicBezTo>
                <a:cubicBezTo>
                  <a:pt x="866445" y="353075"/>
                  <a:pt x="745142" y="384177"/>
                  <a:pt x="620954" y="408367"/>
                </a:cubicBezTo>
                <a:cubicBezTo>
                  <a:pt x="589182" y="415279"/>
                  <a:pt x="542972" y="422191"/>
                  <a:pt x="542972" y="463661"/>
                </a:cubicBezTo>
                <a:cubicBezTo>
                  <a:pt x="542972" y="515499"/>
                  <a:pt x="594959" y="505130"/>
                  <a:pt x="635392" y="515499"/>
                </a:cubicBezTo>
                <a:cubicBezTo>
                  <a:pt x="693155" y="529321"/>
                  <a:pt x="762471" y="470573"/>
                  <a:pt x="843339" y="532778"/>
                </a:cubicBezTo>
                <a:cubicBezTo>
                  <a:pt x="646945" y="574247"/>
                  <a:pt x="476544" y="588071"/>
                  <a:pt x="297479" y="584615"/>
                </a:cubicBezTo>
                <a:cubicBezTo>
                  <a:pt x="323472" y="629541"/>
                  <a:pt x="378348" y="639908"/>
                  <a:pt x="358130" y="688289"/>
                </a:cubicBezTo>
                <a:cubicBezTo>
                  <a:pt x="343689" y="726304"/>
                  <a:pt x="283038" y="760862"/>
                  <a:pt x="326361" y="809243"/>
                </a:cubicBezTo>
                <a:cubicBezTo>
                  <a:pt x="427447" y="843802"/>
                  <a:pt x="554524" y="788508"/>
                  <a:pt x="649833" y="854169"/>
                </a:cubicBezTo>
                <a:cubicBezTo>
                  <a:pt x="782688" y="947476"/>
                  <a:pt x="961753" y="940565"/>
                  <a:pt x="1111937" y="992402"/>
                </a:cubicBezTo>
                <a:cubicBezTo>
                  <a:pt x="1161035" y="1009682"/>
                  <a:pt x="1472955" y="1023504"/>
                  <a:pt x="1559599" y="1033872"/>
                </a:cubicBezTo>
                <a:cubicBezTo>
                  <a:pt x="1678015" y="1047696"/>
                  <a:pt x="1805093" y="1023504"/>
                  <a:pt x="1929284" y="1078798"/>
                </a:cubicBezTo>
                <a:cubicBezTo>
                  <a:pt x="1828198" y="1130635"/>
                  <a:pt x="1727113" y="1075343"/>
                  <a:pt x="1608698" y="1154826"/>
                </a:cubicBezTo>
                <a:cubicBezTo>
                  <a:pt x="1825309" y="1175561"/>
                  <a:pt x="2015928" y="1158282"/>
                  <a:pt x="2183442" y="1227398"/>
                </a:cubicBezTo>
                <a:cubicBezTo>
                  <a:pt x="2203658" y="1237767"/>
                  <a:pt x="2238314" y="1220487"/>
                  <a:pt x="2267197" y="1217031"/>
                </a:cubicBezTo>
                <a:cubicBezTo>
                  <a:pt x="2561787" y="1179017"/>
                  <a:pt x="2853490" y="1134091"/>
                  <a:pt x="3148082" y="1123724"/>
                </a:cubicBezTo>
                <a:cubicBezTo>
                  <a:pt x="3214508" y="1120268"/>
                  <a:pt x="3327146" y="1092621"/>
                  <a:pt x="3330034" y="1154826"/>
                </a:cubicBezTo>
                <a:cubicBezTo>
                  <a:pt x="3330034" y="1251589"/>
                  <a:pt x="3214508" y="1220487"/>
                  <a:pt x="3145192" y="1230854"/>
                </a:cubicBezTo>
                <a:cubicBezTo>
                  <a:pt x="2931471" y="1268869"/>
                  <a:pt x="2711970" y="1282691"/>
                  <a:pt x="2504025" y="1376000"/>
                </a:cubicBezTo>
                <a:cubicBezTo>
                  <a:pt x="2654207" y="1365632"/>
                  <a:pt x="2804392" y="1358720"/>
                  <a:pt x="2954575" y="1348352"/>
                </a:cubicBezTo>
                <a:cubicBezTo>
                  <a:pt x="2787063" y="1386367"/>
                  <a:pt x="2654207" y="1476218"/>
                  <a:pt x="2492471" y="1524600"/>
                </a:cubicBezTo>
                <a:cubicBezTo>
                  <a:pt x="2408715" y="1548791"/>
                  <a:pt x="2342289" y="1579893"/>
                  <a:pt x="2342289" y="1579893"/>
                </a:cubicBezTo>
                <a:cubicBezTo>
                  <a:pt x="2342289" y="1579893"/>
                  <a:pt x="2356730" y="1655921"/>
                  <a:pt x="2489584" y="1693935"/>
                </a:cubicBezTo>
                <a:cubicBezTo>
                  <a:pt x="2563232" y="1717262"/>
                  <a:pt x="2820457" y="1728925"/>
                  <a:pt x="2987112" y="1730384"/>
                </a:cubicBezTo>
                <a:close/>
              </a:path>
            </a:pathLst>
          </a:custGeom>
          <a:solidFill>
            <a:schemeClr val="accent1">
              <a:alpha val="10000"/>
            </a:schemeClr>
          </a:solidFill>
          <a:ln w="32707" cap="flat">
            <a:noFill/>
            <a:prstDash val="solid"/>
            <a:miter/>
          </a:ln>
        </p:spPr>
        <p:txBody>
          <a:bodyPr wrap="square" rtlCol="0" anchor="ctr">
            <a:noAutofit/>
          </a:bodyPr>
          <a:lstStyle/>
          <a:p>
            <a:endParaRPr lang="en-US">
              <a:solidFill>
                <a:schemeClr val="tx1"/>
              </a:solidFill>
            </a:endParaRPr>
          </a:p>
        </p:txBody>
      </p:sp>
      <p:sp>
        <p:nvSpPr>
          <p:cNvPr id="4" name="pole tekstowe 3">
            <a:extLst>
              <a:ext uri="{FF2B5EF4-FFF2-40B4-BE49-F238E27FC236}">
                <a16:creationId xmlns:a16="http://schemas.microsoft.com/office/drawing/2014/main" id="{2BEEC241-B2F9-4735-8E79-80B9CFD24626}"/>
              </a:ext>
            </a:extLst>
          </p:cNvPr>
          <p:cNvSpPr txBox="1"/>
          <p:nvPr/>
        </p:nvSpPr>
        <p:spPr>
          <a:xfrm>
            <a:off x="1013791" y="1157356"/>
            <a:ext cx="468685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noProof="1">
                <a:latin typeface="Calibri"/>
              </a:rPr>
              <a:t>Zjawisko to paradoksalnie częściej dotyczy dzieci, które dobrze radzą/radziły sobie z nauką, niż tych słabszych. Źródła lęku przed szkołą, jak większości zaburzeń obserwowanych u dzieci, w dużej mierze tkwią w ich domach rodzinnych. </a:t>
            </a:r>
            <a:endParaRPr lang="en-US" sz="3200" b="1" noProof="1">
              <a:latin typeface="Calibri"/>
              <a:cs typeface="Calibri"/>
            </a:endParaRPr>
          </a:p>
        </p:txBody>
      </p:sp>
      <p:sp>
        <p:nvSpPr>
          <p:cNvPr id="5" name="pole tekstowe 4">
            <a:extLst>
              <a:ext uri="{FF2B5EF4-FFF2-40B4-BE49-F238E27FC236}">
                <a16:creationId xmlns:a16="http://schemas.microsoft.com/office/drawing/2014/main" id="{B5E4A2E3-6856-4BA4-B203-B8FD236553F1}"/>
              </a:ext>
            </a:extLst>
          </p:cNvPr>
          <p:cNvSpPr txBox="1"/>
          <p:nvPr/>
        </p:nvSpPr>
        <p:spPr>
          <a:xfrm>
            <a:off x="6513444" y="1157357"/>
            <a:ext cx="486354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200" b="1" noProof="1">
                <a:latin typeface="Calibri"/>
              </a:rPr>
              <a:t>Czasem wzbudzają go </a:t>
            </a:r>
            <a:endParaRPr lang="pl-PL" sz="3200" noProof="1">
              <a:latin typeface="Century Gothic"/>
            </a:endParaRPr>
          </a:p>
          <a:p>
            <a:r>
              <a:rPr lang="pl-PL" sz="3200" b="1" noProof="1">
                <a:latin typeface="Calibri"/>
              </a:rPr>
              <a:t>nieświadomie rodzice, </a:t>
            </a:r>
            <a:endParaRPr lang="pl-PL" sz="3200" noProof="1">
              <a:latin typeface="Century Gothic"/>
            </a:endParaRPr>
          </a:p>
          <a:p>
            <a:r>
              <a:rPr lang="pl-PL" sz="3200" b="1" noProof="1">
                <a:latin typeface="Calibri"/>
              </a:rPr>
              <a:t>strasząc dziecko szkołą </a:t>
            </a:r>
            <a:endParaRPr lang="pl-PL" sz="3200" noProof="1">
              <a:latin typeface="Century Gothic"/>
            </a:endParaRPr>
          </a:p>
          <a:p>
            <a:r>
              <a:rPr lang="pl-PL" sz="3200" noProof="1">
                <a:latin typeface="Calibri"/>
              </a:rPr>
              <a:t>i tym, jak ciężko jest sobie </a:t>
            </a:r>
            <a:endParaRPr lang="pl-PL" sz="3200" noProof="1">
              <a:latin typeface="Century Gothic"/>
            </a:endParaRPr>
          </a:p>
          <a:p>
            <a:r>
              <a:rPr lang="pl-PL" sz="3200" noProof="1">
                <a:latin typeface="Calibri"/>
              </a:rPr>
              <a:t>w niej poradzić lub </a:t>
            </a:r>
            <a:r>
              <a:rPr lang="pl-PL" sz="3200" b="1" noProof="1">
                <a:latin typeface="Calibri"/>
              </a:rPr>
              <a:t>dając </a:t>
            </a:r>
            <a:endParaRPr lang="pl-PL" sz="3200" noProof="1">
              <a:latin typeface="Century Gothic"/>
            </a:endParaRPr>
          </a:p>
          <a:p>
            <a:r>
              <a:rPr lang="pl-PL" sz="3200" b="1" noProof="1">
                <a:latin typeface="Calibri"/>
              </a:rPr>
              <a:t>dziecku do zrozumienia, że oceny i wyniki szkolne są tym, co decyduje </a:t>
            </a:r>
            <a:endParaRPr lang="pl-PL" sz="3200" noProof="1">
              <a:latin typeface="Century Gothic"/>
            </a:endParaRPr>
          </a:p>
          <a:p>
            <a:r>
              <a:rPr lang="pl-PL" sz="3200" b="1" noProof="1">
                <a:latin typeface="Calibri"/>
              </a:rPr>
              <a:t>o ich miłości do niego.</a:t>
            </a:r>
            <a:r>
              <a:rPr lang="pl-PL" sz="3200" noProof="1">
                <a:latin typeface="Calibri"/>
                <a:cs typeface="Calibri"/>
              </a:rPr>
              <a:t>​</a:t>
            </a:r>
            <a:endParaRPr lang="pl-PL" sz="3200" noProof="1"/>
          </a:p>
        </p:txBody>
      </p:sp>
    </p:spTree>
    <p:extLst>
      <p:ext uri="{BB962C8B-B14F-4D97-AF65-F5344CB8AC3E}">
        <p14:creationId xmlns:p14="http://schemas.microsoft.com/office/powerpoint/2010/main" val="63137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09B31-EE3C-4DCE-88F0-EA3FE2AB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82D9556-7EB0-4226-B5CF-E48584DA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17261" y="889461"/>
            <a:ext cx="3011208" cy="5138270"/>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pole tekstowe 3">
            <a:extLst>
              <a:ext uri="{FF2B5EF4-FFF2-40B4-BE49-F238E27FC236}">
                <a16:creationId xmlns:a16="http://schemas.microsoft.com/office/drawing/2014/main" id="{3CFF359B-DC6B-40E9-9309-10B03A436998}"/>
              </a:ext>
            </a:extLst>
          </p:cNvPr>
          <p:cNvSpPr txBox="1"/>
          <p:nvPr/>
        </p:nvSpPr>
        <p:spPr>
          <a:xfrm>
            <a:off x="516835" y="307009"/>
            <a:ext cx="6641547"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noProof="1">
                <a:ea typeface="+mn-lt"/>
                <a:cs typeface="+mn-lt"/>
              </a:rPr>
              <a:t>Dzieci lękowe, to dzieci mające często zbyt </a:t>
            </a:r>
            <a:r>
              <a:rPr lang="en-US" sz="2400" b="1" noProof="1">
                <a:ea typeface="+mn-lt"/>
                <a:cs typeface="+mn-lt"/>
              </a:rPr>
              <a:t>rygorystycznych lub nadopiekuńczych rodziców</a:t>
            </a:r>
            <a:r>
              <a:rPr lang="en-US" sz="2400" noProof="1">
                <a:ea typeface="+mn-lt"/>
                <a:cs typeface="+mn-lt"/>
              </a:rPr>
              <a:t>. </a:t>
            </a:r>
            <a:endParaRPr lang="en-US" sz="2400" noProof="1"/>
          </a:p>
          <a:p>
            <a:pPr algn="ctr"/>
            <a:r>
              <a:rPr lang="en-US" sz="2400" noProof="1">
                <a:ea typeface="+mn-lt"/>
                <a:cs typeface="+mn-lt"/>
              </a:rPr>
              <a:t>Ci pierwsi stawiają tylko wymagania, nie dając wsparcia i miłości. Ci drudzy dają miłość, ale nie stawiają wymagań. </a:t>
            </a:r>
            <a:endParaRPr lang="en-US" sz="2400" noProof="1"/>
          </a:p>
          <a:p>
            <a:pPr algn="ctr"/>
            <a:r>
              <a:rPr lang="en-US" sz="2400" noProof="1">
                <a:ea typeface="+mn-lt"/>
                <a:cs typeface="+mn-lt"/>
              </a:rPr>
              <a:t>Lęk może też powodować </a:t>
            </a:r>
            <a:r>
              <a:rPr lang="en-US" sz="2400" b="1" noProof="1">
                <a:ea typeface="+mn-lt"/>
                <a:cs typeface="+mn-lt"/>
              </a:rPr>
              <a:t>patologiczne środowisko domowe</a:t>
            </a:r>
            <a:r>
              <a:rPr lang="en-US" sz="2400" noProof="1">
                <a:ea typeface="+mn-lt"/>
                <a:cs typeface="+mn-lt"/>
              </a:rPr>
              <a:t> – dziecko podświadomie czuje się gorsze i boi się, że inni to dostrzegą. Nieustannie żyje </a:t>
            </a:r>
          </a:p>
          <a:p>
            <a:pPr algn="ctr"/>
            <a:r>
              <a:rPr lang="en-US" sz="2400" noProof="1">
                <a:ea typeface="+mn-lt"/>
                <a:cs typeface="+mn-lt"/>
              </a:rPr>
              <a:t>w napięciu, co się z nim stanie, gdy rówieśnicy dowiedzą się o biedzie, alkoholizmie czy innych „wstydliwych” sprawach. Oczywiście, mogą go wzmagać także czynniki pozarodzinne, jak np. </a:t>
            </a:r>
            <a:r>
              <a:rPr lang="en-US" sz="2400" b="1" noProof="1">
                <a:ea typeface="+mn-lt"/>
                <a:cs typeface="+mn-lt"/>
              </a:rPr>
              <a:t>nauczyciel, który ciągle krzyczy </a:t>
            </a:r>
            <a:endParaRPr lang="en-US" sz="2400" noProof="1">
              <a:ea typeface="+mn-lt"/>
              <a:cs typeface="+mn-lt"/>
            </a:endParaRPr>
          </a:p>
          <a:p>
            <a:pPr algn="ctr"/>
            <a:r>
              <a:rPr lang="en-US" sz="2400" b="1" noProof="1">
                <a:ea typeface="+mn-lt"/>
                <a:cs typeface="+mn-lt"/>
              </a:rPr>
              <a:t>i wytyka błędy, czy rówieśnicy,</a:t>
            </a:r>
            <a:r>
              <a:rPr lang="en-US" sz="2400" noProof="1">
                <a:ea typeface="+mn-lt"/>
                <a:cs typeface="+mn-lt"/>
              </a:rPr>
              <a:t> którzy biją </a:t>
            </a:r>
          </a:p>
          <a:p>
            <a:pPr algn="ctr"/>
            <a:r>
              <a:rPr lang="en-US" sz="2400" noProof="1">
                <a:ea typeface="+mn-lt"/>
                <a:cs typeface="+mn-lt"/>
              </a:rPr>
              <a:t>i zastraszają. </a:t>
            </a:r>
            <a:endParaRPr lang="en-US" sz="2400" noProof="1"/>
          </a:p>
          <a:p>
            <a:pPr algn="ctr"/>
            <a:endParaRPr lang="en-US" sz="2400" noProof="1">
              <a:latin typeface="Calibri"/>
              <a:cs typeface="Calibri"/>
            </a:endParaRPr>
          </a:p>
        </p:txBody>
      </p:sp>
    </p:spTree>
    <p:extLst>
      <p:ext uri="{BB962C8B-B14F-4D97-AF65-F5344CB8AC3E}">
        <p14:creationId xmlns:p14="http://schemas.microsoft.com/office/powerpoint/2010/main" val="135456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1A207B9-4011-4473-B44F-D6A8E763FFD4}"/>
              </a:ext>
            </a:extLst>
          </p:cNvPr>
          <p:cNvSpPr txBox="1"/>
          <p:nvPr/>
        </p:nvSpPr>
        <p:spPr>
          <a:xfrm>
            <a:off x="2327966" y="2051878"/>
            <a:ext cx="754711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noProof="1">
                <a:latin typeface="Calibri"/>
                <a:cs typeface="Calibri"/>
              </a:rPr>
              <a:t>Jakie postacie zaburzeń lękowych spotyka się </a:t>
            </a:r>
            <a:br>
              <a:rPr lang="en-US" sz="5400" b="1" i="1" noProof="1">
                <a:latin typeface="Calibri"/>
                <a:cs typeface="Calibri"/>
              </a:rPr>
            </a:br>
            <a:r>
              <a:rPr lang="en-US" sz="5400" b="1" i="1" noProof="1">
                <a:latin typeface="Calibri"/>
                <a:cs typeface="Calibri"/>
              </a:rPr>
              <a:t>u dzieci i młodzieży?</a:t>
            </a:r>
            <a:endParaRPr lang="en-US" sz="5400" noProof="1"/>
          </a:p>
        </p:txBody>
      </p:sp>
    </p:spTree>
    <p:extLst>
      <p:ext uri="{BB962C8B-B14F-4D97-AF65-F5344CB8AC3E}">
        <p14:creationId xmlns:p14="http://schemas.microsoft.com/office/powerpoint/2010/main" val="362553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4" name="pole tekstowe 3">
            <a:extLst>
              <a:ext uri="{FF2B5EF4-FFF2-40B4-BE49-F238E27FC236}">
                <a16:creationId xmlns:a16="http://schemas.microsoft.com/office/drawing/2014/main" id="{E4491B84-9F20-4B8A-86EB-4A1C6E2DB8A4}"/>
              </a:ext>
            </a:extLst>
          </p:cNvPr>
          <p:cNvSpPr txBox="1"/>
          <p:nvPr/>
        </p:nvSpPr>
        <p:spPr>
          <a:xfrm>
            <a:off x="5991225" y="279400"/>
            <a:ext cx="5362576" cy="18923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i="1" noProof="1">
                <a:latin typeface="+mj-lt"/>
                <a:ea typeface="+mj-ea"/>
                <a:cs typeface="+mj-cs"/>
              </a:rPr>
              <a:t>zaburzenie lękowe uogólnione</a:t>
            </a:r>
          </a:p>
        </p:txBody>
      </p:sp>
      <p:graphicFrame>
        <p:nvGraphicFramePr>
          <p:cNvPr id="7" name="pole tekstowe 4">
            <a:extLst>
              <a:ext uri="{FF2B5EF4-FFF2-40B4-BE49-F238E27FC236}">
                <a16:creationId xmlns:a16="http://schemas.microsoft.com/office/drawing/2014/main" id="{30FD2FD9-B709-4675-94FB-866E85334C65}"/>
              </a:ext>
            </a:extLst>
          </p:cNvPr>
          <p:cNvGraphicFramePr/>
          <p:nvPr>
            <p:extLst>
              <p:ext uri="{D42A27DB-BD31-4B8C-83A1-F6EECF244321}">
                <p14:modId xmlns:p14="http://schemas.microsoft.com/office/powerpoint/2010/main" val="2622233089"/>
              </p:ext>
            </p:extLst>
          </p:nvPr>
        </p:nvGraphicFramePr>
        <p:xfrm>
          <a:off x="838200" y="2028825"/>
          <a:ext cx="10515600" cy="414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09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9" name="Rectangle 8">
            <a:extLst>
              <a:ext uri="{FF2B5EF4-FFF2-40B4-BE49-F238E27FC236}">
                <a16:creationId xmlns:a16="http://schemas.microsoft.com/office/drawing/2014/main" id="{A134706B-150F-487B-B4FB-34C10219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a:effectLst/>
        </p:spPr>
        <p:txBody>
          <a:bodyPr rtlCol="0" anchor="ctr"/>
          <a:lstStyle/>
          <a:p>
            <a:endParaRPr lang="en-US" dirty="0"/>
          </a:p>
        </p:txBody>
      </p:sp>
      <p:sp>
        <p:nvSpPr>
          <p:cNvPr id="2" name="Tytuł 1">
            <a:extLst>
              <a:ext uri="{FF2B5EF4-FFF2-40B4-BE49-F238E27FC236}">
                <a16:creationId xmlns:a16="http://schemas.microsoft.com/office/drawing/2014/main" id="{4674D311-0132-4A49-A27C-4A1B6070301B}"/>
              </a:ext>
            </a:extLst>
          </p:cNvPr>
          <p:cNvSpPr>
            <a:spLocks noGrp="1"/>
          </p:cNvSpPr>
          <p:nvPr>
            <p:ph type="title"/>
          </p:nvPr>
        </p:nvSpPr>
        <p:spPr>
          <a:xfrm>
            <a:off x="3325474" y="3942577"/>
            <a:ext cx="5541054" cy="2149412"/>
          </a:xfrm>
        </p:spPr>
        <p:txBody>
          <a:bodyPr vert="horz" lIns="91440" tIns="45720" rIns="91440" bIns="45720" rtlCol="0" anchor="b">
            <a:noAutofit/>
          </a:bodyPr>
          <a:lstStyle/>
          <a:p>
            <a:pPr algn="ctr"/>
            <a:r>
              <a:rPr lang="en-US" sz="1700" noProof="1">
                <a:solidFill>
                  <a:schemeClr val="bg1"/>
                </a:solidFill>
              </a:rPr>
              <a:t>Zaburzenie charakteryzuje się nawracającymi napadami paniki. Napad paniki to nagły, bardzo silny lęk z towarzyszącymi objawami somatycznymi (duszność, kołatania serca, zawroty głowy) o dużym nasileniu. W trakcie ataku paniki dziecko ma poczucie całkowitej utraty kontroli nad sobą lub że „zaraz umrze”, co jeszcze bardziej wzmaga jego przerażenie. Napad paniki może pojawić się „znikąd” lub może wywołać go konkretny czynnik (zobacz „fobie swoiste”). Jeśli atak wystąpił bez określonej przyczyny, dziecko zazwyczaj boi się jego nawrotu i ten lęk paradoksalnie może wywołać kolejny napad paniki.</a:t>
            </a:r>
            <a:br>
              <a:rPr lang="en-US" sz="1700" noProof="1"/>
            </a:br>
            <a:r>
              <a:rPr lang="en-US" sz="1700" noProof="1">
                <a:solidFill>
                  <a:schemeClr val="bg1"/>
                </a:solidFill>
              </a:rPr>
              <a:t> - Dziecko może obawiać się również, że atak paniki zdarzy mu się w miejscu publicznym (czyli na ulicy, w sklepie, w autobusie itp.) i wszyscy wokół będą na to patrzeć. Jeśli z tego powodu dziecko unika miejsc publicznych, mówimy o zaburzeniu panicznym z agorafobią</a:t>
            </a:r>
          </a:p>
          <a:p>
            <a:pPr algn="ctr"/>
            <a:endParaRPr lang="en-US" sz="1700" noProof="1">
              <a:solidFill>
                <a:schemeClr val="bg1"/>
              </a:solidFill>
            </a:endParaRPr>
          </a:p>
        </p:txBody>
      </p:sp>
    </p:spTree>
    <p:extLst>
      <p:ext uri="{BB962C8B-B14F-4D97-AF65-F5344CB8AC3E}">
        <p14:creationId xmlns:p14="http://schemas.microsoft.com/office/powerpoint/2010/main" val="4152394331"/>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30</Slides>
  <Notes>0</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BrushVTI</vt:lpstr>
      <vt:lpstr>Zaburzenia lękowe u dzieci i młodzeży  (dla nauczycieli) Źródło:http://ustawtlo.pl/tapeta-3802/delfiny-w-oceanie</vt:lpstr>
      <vt:lpstr>Zaburzenia lękowe mogą dotykać nawet do 20%  dzieci i nastolatków</vt:lpstr>
      <vt:lpstr>Zdarza się, że lęk staje się dezadaptacyjny i zaburza normalne funkcjonowanie człowieka. Lęk może manifestować się: wzmożoną potliwością, bólami głowy, nadwrażliwością, drżeniami, jąkaniem, zaburzeniamisnu i łaknienia. Może powodować niedowłady i omdlenia. Czasem może uzewnętrzniać się pod postacią agresji, chamstwa, opryskliwości,  u innych wesołkowatości, niekiedy zamknięcia  i wycofania. Jak więc odróżnić, że u podstaw zachowania leży lęk, a nie np. brak kultury osobistej? </vt:lpstr>
      <vt:lpstr>Prezentacja programu PowerPoint</vt:lpstr>
      <vt:lpstr>Prezentacja programu PowerPoint</vt:lpstr>
      <vt:lpstr>Prezentacja programu PowerPoint</vt:lpstr>
      <vt:lpstr>Prezentacja programu PowerPoint</vt:lpstr>
      <vt:lpstr>Prezentacja programu PowerPoint</vt:lpstr>
      <vt:lpstr>Zaburzenie charakteryzuje się nawracającymi napadami paniki. Napad paniki to nagły, bardzo silny lęk z towarzyszącymi objawami somatycznymi (duszność, kołatania serca, zawroty głowy) o dużym nasileniu. W trakcie ataku paniki dziecko ma poczucie całkowitej utraty kontroli nad sobą lub że „zaraz umrze”, co jeszcze bardziej wzmaga jego przerażenie. Napad paniki może pojawić się „znikąd” lub może wywołać go konkretny czynnik (zobacz „fobie swoiste”). Jeśli atak wystąpił bez określonej przyczyny, dziecko zazwyczaj boi się jego nawrotu i ten lęk paradoksalnie może wywołać kolejny napad paniki.  - Dziecko może obawiać się również, że atak paniki zdarzy mu się w miejscu publicznym (czyli na ulicy, w sklepie, w autobusie itp.) i wszyscy wokół będą na to patrzeć. Jeśli z tego powodu dziecko unika miejsc publicznych, mówimy o zaburzeniu panicznym z agorafobią </vt:lpstr>
      <vt:lpstr>fobie specyficzne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Szczególnym rodzajem takich „mieszanych zaburzeń” jest fobia szkolna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587</cp:revision>
  <dcterms:created xsi:type="dcterms:W3CDTF">2020-04-01T19:24:08Z</dcterms:created>
  <dcterms:modified xsi:type="dcterms:W3CDTF">2020-04-01T21:00:39Z</dcterms:modified>
</cp:coreProperties>
</file>